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79"/>
  </p:notesMasterIdLst>
  <p:sldIdLst>
    <p:sldId id="256" r:id="rId4"/>
    <p:sldId id="258" r:id="rId5"/>
    <p:sldId id="259" r:id="rId6"/>
    <p:sldId id="262" r:id="rId7"/>
    <p:sldId id="288" r:id="rId8"/>
    <p:sldId id="384" r:id="rId9"/>
    <p:sldId id="272" r:id="rId10"/>
    <p:sldId id="266" r:id="rId11"/>
    <p:sldId id="347" r:id="rId12"/>
    <p:sldId id="386" r:id="rId13"/>
    <p:sldId id="356" r:id="rId14"/>
    <p:sldId id="389" r:id="rId15"/>
    <p:sldId id="280" r:id="rId16"/>
    <p:sldId id="281" r:id="rId17"/>
    <p:sldId id="355" r:id="rId18"/>
    <p:sldId id="279" r:id="rId19"/>
    <p:sldId id="348" r:id="rId20"/>
    <p:sldId id="378" r:id="rId21"/>
    <p:sldId id="353" r:id="rId22"/>
    <p:sldId id="388" r:id="rId23"/>
    <p:sldId id="391" r:id="rId24"/>
    <p:sldId id="295" r:id="rId25"/>
    <p:sldId id="387" r:id="rId26"/>
    <p:sldId id="285" r:id="rId27"/>
    <p:sldId id="283" r:id="rId28"/>
    <p:sldId id="304" r:id="rId29"/>
    <p:sldId id="291" r:id="rId30"/>
    <p:sldId id="293" r:id="rId31"/>
    <p:sldId id="368" r:id="rId32"/>
    <p:sldId id="372" r:id="rId33"/>
    <p:sldId id="371" r:id="rId34"/>
    <p:sldId id="390" r:id="rId35"/>
    <p:sldId id="297" r:id="rId36"/>
    <p:sldId id="298" r:id="rId37"/>
    <p:sldId id="395" r:id="rId38"/>
    <p:sldId id="299" r:id="rId39"/>
    <p:sldId id="301" r:id="rId40"/>
    <p:sldId id="302" r:id="rId41"/>
    <p:sldId id="300" r:id="rId42"/>
    <p:sldId id="392" r:id="rId43"/>
    <p:sldId id="393" r:id="rId44"/>
    <p:sldId id="303" r:id="rId45"/>
    <p:sldId id="373" r:id="rId46"/>
    <p:sldId id="375" r:id="rId47"/>
    <p:sldId id="309" r:id="rId48"/>
    <p:sldId id="310" r:id="rId49"/>
    <p:sldId id="311" r:id="rId50"/>
    <p:sldId id="349" r:id="rId51"/>
    <p:sldId id="312" r:id="rId52"/>
    <p:sldId id="398" r:id="rId53"/>
    <p:sldId id="370" r:id="rId54"/>
    <p:sldId id="320" r:id="rId55"/>
    <p:sldId id="396" r:id="rId56"/>
    <p:sldId id="394" r:id="rId57"/>
    <p:sldId id="399" r:id="rId58"/>
    <p:sldId id="400" r:id="rId59"/>
    <p:sldId id="321" r:id="rId60"/>
    <p:sldId id="338" r:id="rId61"/>
    <p:sldId id="354" r:id="rId62"/>
    <p:sldId id="379" r:id="rId63"/>
    <p:sldId id="380" r:id="rId64"/>
    <p:sldId id="326" r:id="rId65"/>
    <p:sldId id="362" r:id="rId66"/>
    <p:sldId id="397" r:id="rId67"/>
    <p:sldId id="363" r:id="rId68"/>
    <p:sldId id="364" r:id="rId69"/>
    <p:sldId id="365" r:id="rId70"/>
    <p:sldId id="383" r:id="rId71"/>
    <p:sldId id="366" r:id="rId72"/>
    <p:sldId id="381" r:id="rId73"/>
    <p:sldId id="339" r:id="rId74"/>
    <p:sldId id="340" r:id="rId75"/>
    <p:sldId id="382" r:id="rId76"/>
    <p:sldId id="342" r:id="rId77"/>
    <p:sldId id="343" r:id="rId78"/>
  </p:sldIdLst>
  <p:sldSz cx="12192000" cy="6858000"/>
  <p:notesSz cx="7102475" cy="9388475"/>
  <p:embeddedFontLst>
    <p:embeddedFont>
      <p:font typeface="Arial Black" panose="020B0A04020102020204" pitchFamily="34" charset="0"/>
      <p:regular r:id="rId80"/>
      <p:bold r:id="rId81"/>
    </p:embeddedFont>
    <p:embeddedFont>
      <p:font typeface="Cambria Math" panose="02040503050406030204" pitchFamily="18" charset="0"/>
      <p:regular r:id="rId82"/>
    </p:embeddedFont>
    <p:embeddedFont>
      <p:font typeface="Open Sans" panose="020B0606030504020204" pitchFamily="34" charset="0"/>
      <p:regular r:id="rId83"/>
      <p:bold r:id="rId84"/>
      <p:italic r:id="rId85"/>
      <p:boldItalic r:id="rId86"/>
    </p:embeddedFont>
    <p:embeddedFont>
      <p:font typeface="Open Sans ExtraBold" panose="020B0906030804020204" pitchFamily="34" charset="0"/>
      <p:bold r:id="rId87"/>
      <p:boldItalic r:id="rId88"/>
    </p:embeddedFont>
    <p:embeddedFont>
      <p:font typeface="Open Sans SemiBold" panose="020B070603080402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61E"/>
    <a:srgbClr val="293E1A"/>
    <a:srgbClr val="456A2C"/>
    <a:srgbClr val="1557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B7214B-5635-B919-BDBB-8FCA26B14E80}" v="39" dt="2019-10-16T01:08:02.846"/>
  </p1510:revLst>
</p1510:revInfo>
</file>

<file path=ppt/tableStyles.xml><?xml version="1.0" encoding="utf-8"?>
<a:tblStyleLst xmlns:a="http://schemas.openxmlformats.org/drawingml/2006/main" def="{FA400AC1-70C0-4A4E-A05D-A406C501E240}">
  <a:tblStyle styleId="{FA400AC1-70C0-4A4E-A05D-A406C501E2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03" autoAdjust="0"/>
    <p:restoredTop sz="86405" autoAdjust="0"/>
  </p:normalViewPr>
  <p:slideViewPr>
    <p:cSldViewPr snapToGrid="0">
      <p:cViewPr varScale="1">
        <p:scale>
          <a:sx n="79" d="100"/>
          <a:sy n="79" d="100"/>
        </p:scale>
        <p:origin x="230" y="77"/>
      </p:cViewPr>
      <p:guideLst/>
    </p:cSldViewPr>
  </p:slideViewPr>
  <p:outlineViewPr>
    <p:cViewPr>
      <p:scale>
        <a:sx n="33" d="100"/>
        <a:sy n="33" d="100"/>
      </p:scale>
      <p:origin x="0" y="-2107"/>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font" Target="fonts/font11.fntdata"/><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8.fntdata"/><Relationship Id="rId61" Type="http://schemas.openxmlformats.org/officeDocument/2006/relationships/slide" Target="slides/slide58.xml"/><Relationship Id="rId82" Type="http://schemas.openxmlformats.org/officeDocument/2006/relationships/font" Target="fonts/font3.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23863" y="704850"/>
            <a:ext cx="6256337" cy="35194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3: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ctr" anchorCtr="0">
            <a:noAutofit/>
          </a:bodyPr>
          <a:lstStyle/>
          <a:p>
            <a:pPr marL="0" indent="0">
              <a:buNone/>
            </a:pPr>
            <a:r>
              <a:rPr lang="en-US">
                <a:solidFill>
                  <a:schemeClr val="dk1"/>
                </a:solidFill>
              </a:rPr>
              <a:t>These slides contain content from “Chapter 10: Market Failure” and includes supplementary material intended for class discussions and additional real world examples.</a:t>
            </a:r>
            <a:endParaRPr/>
          </a:p>
        </p:txBody>
      </p:sp>
      <p:sp>
        <p:nvSpPr>
          <p:cNvPr id="232" name="Google Shape;232;p3: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473fab74f_1_45: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Google Shape;456;g3473fab74f_1_45: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473fab74f_1_59: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5" name="Google Shape;465;g3473fab74f_1_5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473fab74f_1_30: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Google Shape;443;g3473fab74f_1_3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473fab74f_1_1: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Google Shape;410;g3473fab74f_1_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366512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FF3BD4C7-6E64-28AC-8CBE-CA005BC4554A}"/>
            </a:ext>
          </a:extLst>
        </p:cNvPr>
        <p:cNvGrpSpPr/>
        <p:nvPr/>
      </p:nvGrpSpPr>
      <p:grpSpPr>
        <a:xfrm>
          <a:off x="0" y="0"/>
          <a:ext cx="0" cy="0"/>
          <a:chOff x="0" y="0"/>
          <a:chExt cx="0" cy="0"/>
        </a:xfrm>
      </p:grpSpPr>
      <p:sp>
        <p:nvSpPr>
          <p:cNvPr id="409" name="Google Shape;409;g3473fab74f_1_1:notes">
            <a:extLst>
              <a:ext uri="{FF2B5EF4-FFF2-40B4-BE49-F238E27FC236}">
                <a16:creationId xmlns:a16="http://schemas.microsoft.com/office/drawing/2014/main" id="{B1769D9A-AACB-7E13-11BC-AC5C6BC61461}"/>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Google Shape;410;g3473fab74f_1_1:notes">
            <a:extLst>
              <a:ext uri="{FF2B5EF4-FFF2-40B4-BE49-F238E27FC236}">
                <a16:creationId xmlns:a16="http://schemas.microsoft.com/office/drawing/2014/main" id="{BC6A11B2-56D3-54F4-7F47-844F2471666D}"/>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017502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a:extLst>
            <a:ext uri="{FF2B5EF4-FFF2-40B4-BE49-F238E27FC236}">
              <a16:creationId xmlns:a16="http://schemas.microsoft.com/office/drawing/2014/main" id="{9ABDFCCD-8FEC-1D55-67C3-B9CED2BB9085}"/>
            </a:ext>
          </a:extLst>
        </p:cNvPr>
        <p:cNvGrpSpPr/>
        <p:nvPr/>
      </p:nvGrpSpPr>
      <p:grpSpPr>
        <a:xfrm>
          <a:off x="0" y="0"/>
          <a:ext cx="0" cy="0"/>
          <a:chOff x="0" y="0"/>
          <a:chExt cx="0" cy="0"/>
        </a:xfrm>
      </p:grpSpPr>
      <p:sp>
        <p:nvSpPr>
          <p:cNvPr id="409" name="Google Shape;409;g3473fab74f_1_1:notes">
            <a:extLst>
              <a:ext uri="{FF2B5EF4-FFF2-40B4-BE49-F238E27FC236}">
                <a16:creationId xmlns:a16="http://schemas.microsoft.com/office/drawing/2014/main" id="{CBFFFF60-BA97-0BDC-6114-2221A8137A9F}"/>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Google Shape;410;g3473fab74f_1_1:notes">
            <a:extLst>
              <a:ext uri="{FF2B5EF4-FFF2-40B4-BE49-F238E27FC236}">
                <a16:creationId xmlns:a16="http://schemas.microsoft.com/office/drawing/2014/main" id="{9B463912-29BB-B90E-6A6A-0A873F1C61A6}"/>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407653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4e3c83eea_0_141: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8" name="Google Shape;608;g34e3c83eea_0_14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Examples of different types of legal monopolies.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a:extLst>
            <a:ext uri="{FF2B5EF4-FFF2-40B4-BE49-F238E27FC236}">
              <a16:creationId xmlns:a16="http://schemas.microsoft.com/office/drawing/2014/main" id="{B74213F8-5BE4-91D5-9E6E-18B585804C18}"/>
            </a:ext>
          </a:extLst>
        </p:cNvPr>
        <p:cNvGrpSpPr/>
        <p:nvPr/>
      </p:nvGrpSpPr>
      <p:grpSpPr>
        <a:xfrm>
          <a:off x="0" y="0"/>
          <a:ext cx="0" cy="0"/>
          <a:chOff x="0" y="0"/>
          <a:chExt cx="0" cy="0"/>
        </a:xfrm>
      </p:grpSpPr>
      <p:sp>
        <p:nvSpPr>
          <p:cNvPr id="607" name="Google Shape;607;g34e3c83eea_0_141:notes">
            <a:extLst>
              <a:ext uri="{FF2B5EF4-FFF2-40B4-BE49-F238E27FC236}">
                <a16:creationId xmlns:a16="http://schemas.microsoft.com/office/drawing/2014/main" id="{2A6E603F-8D12-0363-F2C0-4CFB62D48B20}"/>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8" name="Google Shape;608;g34e3c83eea_0_141:notes">
            <a:extLst>
              <a:ext uri="{FF2B5EF4-FFF2-40B4-BE49-F238E27FC236}">
                <a16:creationId xmlns:a16="http://schemas.microsoft.com/office/drawing/2014/main" id="{79B3D05C-63CD-6884-1A91-3C904DDC0294}"/>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Examples of different types of legal monopolies. </a:t>
            </a:r>
            <a:endParaRPr dirty="0"/>
          </a:p>
        </p:txBody>
      </p:sp>
    </p:spTree>
    <p:extLst>
      <p:ext uri="{BB962C8B-B14F-4D97-AF65-F5344CB8AC3E}">
        <p14:creationId xmlns:p14="http://schemas.microsoft.com/office/powerpoint/2010/main" val="2309860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473fab74f_1_101: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2" name="Google Shape;502;g3473fab74f_1_10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473fab74f_1_86: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Google Shape;485;g3473fab74f_1_8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433f21040_0_166:notes"/>
          <p:cNvSpPr txBox="1">
            <a:spLocks noGrp="1"/>
          </p:cNvSpPr>
          <p:nvPr>
            <p:ph type="body" idx="1"/>
          </p:nvPr>
        </p:nvSpPr>
        <p:spPr>
          <a:xfrm>
            <a:off x="710248" y="4518204"/>
            <a:ext cx="5681980" cy="3696866"/>
          </a:xfrm>
          <a:prstGeom prst="rect">
            <a:avLst/>
          </a:prstGeom>
          <a:noFill/>
          <a:ln>
            <a:noFill/>
          </a:ln>
        </p:spPr>
        <p:txBody>
          <a:bodyPr spcFirstLastPara="1" wrap="square" lIns="94213" tIns="94213" rIns="94213" bIns="94213" anchor="ctr" anchorCtr="0">
            <a:noAutofit/>
          </a:bodyPr>
          <a:lstStyle/>
          <a:p>
            <a:pPr marL="0" indent="0">
              <a:buNone/>
            </a:pPr>
            <a:endParaRPr/>
          </a:p>
        </p:txBody>
      </p:sp>
      <p:sp>
        <p:nvSpPr>
          <p:cNvPr id="248" name="Google Shape;248;g3433f21040_0_166:notes"/>
          <p:cNvSpPr>
            <a:spLocks noGrp="1" noRot="1" noChangeAspect="1"/>
          </p:cNvSpPr>
          <p:nvPr>
            <p:ph type="sldImg" idx="2"/>
          </p:nvPr>
        </p:nvSpPr>
        <p:spPr>
          <a:xfrm>
            <a:off x="735013" y="1173163"/>
            <a:ext cx="5632450" cy="31686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4e3c83eea_0_156: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Google Shape;724;g34e3c83eea_0_156: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a:t>Let’s discuss the case of the single-price monopoly.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4e3c83eea_0_29: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3" name="Google Shape;553;g34e3c83eea_0_2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4e3c83eea_0_38: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Google Shape;571;g34e3c83eea_0_38: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Imagine a water municipality that is more efficient at supplying the city’s water than if there existed multiple water companies attempting to supply water to the same city.</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dc3448461_0_653:notes"/>
          <p:cNvSpPr txBox="1">
            <a:spLocks noGrp="1"/>
          </p:cNvSpPr>
          <p:nvPr>
            <p:ph type="body" idx="1"/>
          </p:nvPr>
        </p:nvSpPr>
        <p:spPr>
          <a:xfrm>
            <a:off x="710248" y="4518204"/>
            <a:ext cx="5681980" cy="3696866"/>
          </a:xfrm>
          <a:prstGeom prst="rect">
            <a:avLst/>
          </a:prstGeom>
          <a:noFill/>
          <a:ln>
            <a:noFill/>
          </a:ln>
        </p:spPr>
        <p:txBody>
          <a:bodyPr spcFirstLastPara="1" wrap="square" lIns="94213" tIns="94213" rIns="94213" bIns="94213" anchor="ctr" anchorCtr="0">
            <a:noAutofit/>
          </a:bodyPr>
          <a:lstStyle/>
          <a:p>
            <a:pPr marL="0" indent="0">
              <a:buNone/>
            </a:pPr>
            <a:r>
              <a:rPr lang="en-US"/>
              <a:t>Answer: A</a:t>
            </a:r>
            <a:endParaRPr/>
          </a:p>
        </p:txBody>
      </p:sp>
      <p:sp>
        <p:nvSpPr>
          <p:cNvPr id="627" name="Google Shape;627;g3dc3448461_0_653:notes"/>
          <p:cNvSpPr>
            <a:spLocks noGrp="1" noRot="1" noChangeAspect="1"/>
          </p:cNvSpPr>
          <p:nvPr>
            <p:ph type="sldImg" idx="2"/>
          </p:nvPr>
        </p:nvSpPr>
        <p:spPr>
          <a:xfrm>
            <a:off x="735013" y="1173163"/>
            <a:ext cx="5632450" cy="31686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dc3448461_0_744:notes"/>
          <p:cNvSpPr txBox="1">
            <a:spLocks noGrp="1"/>
          </p:cNvSpPr>
          <p:nvPr>
            <p:ph type="body" idx="1"/>
          </p:nvPr>
        </p:nvSpPr>
        <p:spPr>
          <a:xfrm>
            <a:off x="710248" y="4518204"/>
            <a:ext cx="5681980" cy="3696866"/>
          </a:xfrm>
          <a:prstGeom prst="rect">
            <a:avLst/>
          </a:prstGeom>
          <a:noFill/>
          <a:ln>
            <a:noFill/>
          </a:ln>
        </p:spPr>
        <p:txBody>
          <a:bodyPr spcFirstLastPara="1" wrap="square" lIns="94213" tIns="94213" rIns="94213" bIns="94213" anchor="ctr" anchorCtr="0">
            <a:noAutofit/>
          </a:bodyPr>
          <a:lstStyle/>
          <a:p>
            <a:pPr marL="0" indent="0">
              <a:buNone/>
            </a:pPr>
            <a:r>
              <a:rPr lang="en-US"/>
              <a:t>Answer: C</a:t>
            </a:r>
            <a:endParaRPr/>
          </a:p>
        </p:txBody>
      </p:sp>
      <p:sp>
        <p:nvSpPr>
          <p:cNvPr id="644" name="Google Shape;644;g3dc3448461_0_744:notes"/>
          <p:cNvSpPr>
            <a:spLocks noGrp="1" noRot="1" noChangeAspect="1"/>
          </p:cNvSpPr>
          <p:nvPr>
            <p:ph type="sldImg" idx="2"/>
          </p:nvPr>
        </p:nvSpPr>
        <p:spPr>
          <a:xfrm>
            <a:off x="735013" y="1173163"/>
            <a:ext cx="5632450" cy="31686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a:extLst>
            <a:ext uri="{FF2B5EF4-FFF2-40B4-BE49-F238E27FC236}">
              <a16:creationId xmlns:a16="http://schemas.microsoft.com/office/drawing/2014/main" id="{1FA962AD-386A-D38C-8BC1-97968369C1BE}"/>
            </a:ext>
          </a:extLst>
        </p:cNvPr>
        <p:cNvGrpSpPr/>
        <p:nvPr/>
      </p:nvGrpSpPr>
      <p:grpSpPr>
        <a:xfrm>
          <a:off x="0" y="0"/>
          <a:ext cx="0" cy="0"/>
          <a:chOff x="0" y="0"/>
          <a:chExt cx="0" cy="0"/>
        </a:xfrm>
      </p:grpSpPr>
      <p:sp>
        <p:nvSpPr>
          <p:cNvPr id="643" name="Google Shape;643;g3dc3448461_0_744:notes">
            <a:extLst>
              <a:ext uri="{FF2B5EF4-FFF2-40B4-BE49-F238E27FC236}">
                <a16:creationId xmlns:a16="http://schemas.microsoft.com/office/drawing/2014/main" id="{C7ABD2DC-BEF4-627F-25A1-2895E77EF558}"/>
              </a:ext>
            </a:extLst>
          </p:cNvPr>
          <p:cNvSpPr txBox="1">
            <a:spLocks noGrp="1"/>
          </p:cNvSpPr>
          <p:nvPr>
            <p:ph type="body" idx="1"/>
          </p:nvPr>
        </p:nvSpPr>
        <p:spPr>
          <a:xfrm>
            <a:off x="710248" y="4518204"/>
            <a:ext cx="5681980" cy="3696866"/>
          </a:xfrm>
          <a:prstGeom prst="rect">
            <a:avLst/>
          </a:prstGeom>
          <a:noFill/>
          <a:ln>
            <a:noFill/>
          </a:ln>
        </p:spPr>
        <p:txBody>
          <a:bodyPr spcFirstLastPara="1" wrap="square" lIns="94213" tIns="94213" rIns="94213" bIns="94213" anchor="ctr" anchorCtr="0">
            <a:noAutofit/>
          </a:bodyPr>
          <a:lstStyle/>
          <a:p>
            <a:pPr marL="0" indent="0">
              <a:buNone/>
            </a:pPr>
            <a:endParaRPr lang="en-US" dirty="0"/>
          </a:p>
        </p:txBody>
      </p:sp>
      <p:sp>
        <p:nvSpPr>
          <p:cNvPr id="644" name="Google Shape;644;g3dc3448461_0_744:notes">
            <a:extLst>
              <a:ext uri="{FF2B5EF4-FFF2-40B4-BE49-F238E27FC236}">
                <a16:creationId xmlns:a16="http://schemas.microsoft.com/office/drawing/2014/main" id="{2AA25FCB-E1BF-6EA9-5B37-7060EC273177}"/>
              </a:ext>
            </a:extLst>
          </p:cNvPr>
          <p:cNvSpPr>
            <a:spLocks noGrp="1" noRot="1" noChangeAspect="1"/>
          </p:cNvSpPr>
          <p:nvPr>
            <p:ph type="sldImg" idx="2"/>
          </p:nvPr>
        </p:nvSpPr>
        <p:spPr>
          <a:xfrm>
            <a:off x="735013" y="1173163"/>
            <a:ext cx="5632450" cy="31686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7849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34e3c83eea_0_410: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1" name="Google Shape;661;g34e3c83eea_0_41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Recall that a market is considered efficient when total economic surplus (the sum of consumer surplus and producer surplus) is maximized.</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473fab74f_1_107: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Google Shape;701;g3473fab74f_1_10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473fab74f_1_123: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0" name="Google Shape;710;g3473fab74f_1_123: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3473fab74f_1_131: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2" name="Google Shape;692;g3473fab74f_1_13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Here is a list of common sources of market failures that diminish total economic surplus.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46788bd42_0_1:notes"/>
          <p:cNvSpPr txBox="1">
            <a:spLocks noGrp="1"/>
          </p:cNvSpPr>
          <p:nvPr>
            <p:ph type="body" idx="1"/>
          </p:nvPr>
        </p:nvSpPr>
        <p:spPr>
          <a:xfrm>
            <a:off x="710248" y="4518204"/>
            <a:ext cx="5681980" cy="3696866"/>
          </a:xfrm>
          <a:prstGeom prst="rect">
            <a:avLst/>
          </a:prstGeom>
          <a:noFill/>
          <a:ln>
            <a:noFill/>
          </a:ln>
        </p:spPr>
        <p:txBody>
          <a:bodyPr spcFirstLastPara="1" wrap="square" lIns="94213" tIns="94213" rIns="94213" bIns="94213" anchor="ctr" anchorCtr="0">
            <a:noAutofit/>
          </a:bodyPr>
          <a:lstStyle/>
          <a:p>
            <a:pPr marL="0" indent="0">
              <a:buNone/>
            </a:pPr>
            <a:r>
              <a:rPr lang="en-US" dirty="0"/>
              <a:t>Again, we must define what we mean when we say “free” markets. “Free” markets generally refer to markets that are minimally regulated by government (since examples of perfectly free markets are exceedingly rare in today’s world).</a:t>
            </a:r>
            <a:endParaRPr dirty="0"/>
          </a:p>
          <a:p>
            <a:pPr marL="0" indent="0">
              <a:buNone/>
            </a:pPr>
            <a:endParaRPr dirty="0"/>
          </a:p>
          <a:p>
            <a:pPr marL="0" indent="0">
              <a:buNone/>
            </a:pPr>
            <a:r>
              <a:rPr lang="en-US" dirty="0"/>
              <a:t>See the list of assumptions that must be met for a market to be perfectly efficient on slide 9 (topic: perfect competition).</a:t>
            </a:r>
            <a:endParaRPr dirty="0"/>
          </a:p>
        </p:txBody>
      </p:sp>
      <p:sp>
        <p:nvSpPr>
          <p:cNvPr id="259" name="Google Shape;259;g346788bd42_0_1:notes"/>
          <p:cNvSpPr>
            <a:spLocks noGrp="1" noRot="1" noChangeAspect="1"/>
          </p:cNvSpPr>
          <p:nvPr>
            <p:ph type="sldImg" idx="2"/>
          </p:nvPr>
        </p:nvSpPr>
        <p:spPr>
          <a:xfrm>
            <a:off x="735013" y="1173163"/>
            <a:ext cx="5632450" cy="31686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82143353-B9ED-A4D6-23F6-0C39B12B9708}"/>
            </a:ext>
          </a:extLst>
        </p:cNvPr>
        <p:cNvGrpSpPr/>
        <p:nvPr/>
      </p:nvGrpSpPr>
      <p:grpSpPr>
        <a:xfrm>
          <a:off x="0" y="0"/>
          <a:ext cx="0" cy="0"/>
          <a:chOff x="0" y="0"/>
          <a:chExt cx="0" cy="0"/>
        </a:xfrm>
      </p:grpSpPr>
      <p:sp>
        <p:nvSpPr>
          <p:cNvPr id="691" name="Google Shape;691;g3473fab74f_1_131:notes">
            <a:extLst>
              <a:ext uri="{FF2B5EF4-FFF2-40B4-BE49-F238E27FC236}">
                <a16:creationId xmlns:a16="http://schemas.microsoft.com/office/drawing/2014/main" id="{049D1863-8978-4676-30AF-77CE750B8B8C}"/>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2" name="Google Shape;692;g3473fab74f_1_131:notes">
            <a:extLst>
              <a:ext uri="{FF2B5EF4-FFF2-40B4-BE49-F238E27FC236}">
                <a16:creationId xmlns:a16="http://schemas.microsoft.com/office/drawing/2014/main" id="{5D5DCD68-4C4A-453E-A7E4-8D43FC04B149}"/>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Here is a list of common sources of market failures that diminish total economic surplus.</a:t>
            </a:r>
            <a:endParaRPr dirty="0"/>
          </a:p>
        </p:txBody>
      </p:sp>
    </p:spTree>
    <p:extLst>
      <p:ext uri="{BB962C8B-B14F-4D97-AF65-F5344CB8AC3E}">
        <p14:creationId xmlns:p14="http://schemas.microsoft.com/office/powerpoint/2010/main" val="2106607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a:extLst>
            <a:ext uri="{FF2B5EF4-FFF2-40B4-BE49-F238E27FC236}">
              <a16:creationId xmlns:a16="http://schemas.microsoft.com/office/drawing/2014/main" id="{A760739F-5692-D1BA-7641-11C00BF291D4}"/>
            </a:ext>
          </a:extLst>
        </p:cNvPr>
        <p:cNvGrpSpPr/>
        <p:nvPr/>
      </p:nvGrpSpPr>
      <p:grpSpPr>
        <a:xfrm>
          <a:off x="0" y="0"/>
          <a:ext cx="0" cy="0"/>
          <a:chOff x="0" y="0"/>
          <a:chExt cx="0" cy="0"/>
        </a:xfrm>
      </p:grpSpPr>
      <p:sp>
        <p:nvSpPr>
          <p:cNvPr id="691" name="Google Shape;691;g3473fab74f_1_131:notes">
            <a:extLst>
              <a:ext uri="{FF2B5EF4-FFF2-40B4-BE49-F238E27FC236}">
                <a16:creationId xmlns:a16="http://schemas.microsoft.com/office/drawing/2014/main" id="{EDBEFC0F-1907-A878-3BCD-9A9EF55DE632}"/>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2" name="Google Shape;692;g3473fab74f_1_131:notes">
            <a:extLst>
              <a:ext uri="{FF2B5EF4-FFF2-40B4-BE49-F238E27FC236}">
                <a16:creationId xmlns:a16="http://schemas.microsoft.com/office/drawing/2014/main" id="{EED25403-3326-E418-1CB8-70E36860B146}"/>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Here is a list of common sources of market failures that diminish total economic surplus.</a:t>
            </a:r>
            <a:endParaRPr dirty="0"/>
          </a:p>
        </p:txBody>
      </p:sp>
    </p:spTree>
    <p:extLst>
      <p:ext uri="{BB962C8B-B14F-4D97-AF65-F5344CB8AC3E}">
        <p14:creationId xmlns:p14="http://schemas.microsoft.com/office/powerpoint/2010/main" val="2616089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dc3448461_0_271: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7" name="Google Shape;717;g3dc3448461_0_27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2ea01c076_0_109: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5" name="Google Shape;835;g32ea01c076_0_10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4e3c83eea_0_397: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4" name="Google Shape;844;g34e3c83eea_0_39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dc3448461_0_523:notes"/>
          <p:cNvSpPr txBox="1">
            <a:spLocks noGrp="1"/>
          </p:cNvSpPr>
          <p:nvPr>
            <p:ph type="body" idx="1"/>
          </p:nvPr>
        </p:nvSpPr>
        <p:spPr>
          <a:xfrm>
            <a:off x="710248" y="4518204"/>
            <a:ext cx="5681980" cy="3696866"/>
          </a:xfrm>
          <a:prstGeom prst="rect">
            <a:avLst/>
          </a:prstGeom>
          <a:noFill/>
          <a:ln>
            <a:noFill/>
          </a:ln>
        </p:spPr>
        <p:txBody>
          <a:bodyPr spcFirstLastPara="1" wrap="square" lIns="94213" tIns="94213" rIns="94213" bIns="94213" anchor="ctr" anchorCtr="0">
            <a:noAutofit/>
          </a:bodyPr>
          <a:lstStyle/>
          <a:p>
            <a:pPr marL="0" indent="0">
              <a:buNone/>
            </a:pPr>
            <a:r>
              <a:rPr lang="en-US"/>
              <a:t>Answer: B</a:t>
            </a:r>
            <a:endParaRPr/>
          </a:p>
        </p:txBody>
      </p:sp>
      <p:sp>
        <p:nvSpPr>
          <p:cNvPr id="853" name="Google Shape;853;g3dc3448461_0_523:notes"/>
          <p:cNvSpPr>
            <a:spLocks noGrp="1" noRot="1" noChangeAspect="1"/>
          </p:cNvSpPr>
          <p:nvPr>
            <p:ph type="sldImg" idx="2"/>
          </p:nvPr>
        </p:nvSpPr>
        <p:spPr>
          <a:xfrm>
            <a:off x="735013" y="1173163"/>
            <a:ext cx="5632450" cy="31686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dc3448461_0_204: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0" name="Google Shape;900;g3dc3448461_0_204: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To understand this issue, we must first recognize that every good is characterized by a certain degree of “</a:t>
            </a:r>
            <a:r>
              <a:rPr lang="en-US" dirty="0" err="1"/>
              <a:t>rivalness</a:t>
            </a:r>
            <a:r>
              <a:rPr lang="en-US" dirty="0"/>
              <a:t> in consumption” and a certain degree of “excludability in consumption.”</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a:extLst>
            <a:ext uri="{FF2B5EF4-FFF2-40B4-BE49-F238E27FC236}">
              <a16:creationId xmlns:a16="http://schemas.microsoft.com/office/drawing/2014/main" id="{3ACAB79B-A237-5EF0-26F3-C4667FE711D9}"/>
            </a:ext>
          </a:extLst>
        </p:cNvPr>
        <p:cNvGrpSpPr/>
        <p:nvPr/>
      </p:nvGrpSpPr>
      <p:grpSpPr>
        <a:xfrm>
          <a:off x="0" y="0"/>
          <a:ext cx="0" cy="0"/>
          <a:chOff x="0" y="0"/>
          <a:chExt cx="0" cy="0"/>
        </a:xfrm>
      </p:grpSpPr>
      <p:sp>
        <p:nvSpPr>
          <p:cNvPr id="899" name="Google Shape;899;g3dc3448461_0_204:notes">
            <a:extLst>
              <a:ext uri="{FF2B5EF4-FFF2-40B4-BE49-F238E27FC236}">
                <a16:creationId xmlns:a16="http://schemas.microsoft.com/office/drawing/2014/main" id="{DD9242FA-6F0C-F2B9-1429-7131E3044C2B}"/>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0" name="Google Shape;900;g3dc3448461_0_204:notes">
            <a:extLst>
              <a:ext uri="{FF2B5EF4-FFF2-40B4-BE49-F238E27FC236}">
                <a16:creationId xmlns:a16="http://schemas.microsoft.com/office/drawing/2014/main" id="{684FC26C-8320-3E78-32C7-21893082800E}"/>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To understand this issue, we must first recognize that every good is characterized by a certain degree of “</a:t>
            </a:r>
            <a:r>
              <a:rPr lang="en-US" dirty="0" err="1"/>
              <a:t>rivalness</a:t>
            </a:r>
            <a:r>
              <a:rPr lang="en-US" dirty="0"/>
              <a:t> in consumption” and a certain degree of “excludability in consumption.”</a:t>
            </a:r>
            <a:endParaRPr dirty="0"/>
          </a:p>
        </p:txBody>
      </p:sp>
    </p:spTree>
    <p:extLst>
      <p:ext uri="{BB962C8B-B14F-4D97-AF65-F5344CB8AC3E}">
        <p14:creationId xmlns:p14="http://schemas.microsoft.com/office/powerpoint/2010/main" val="3922189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32ea01c076_0_213: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4" name="Google Shape;984;g32ea01c076_0_213: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a:t>In the case of public goods provided by free markets, many people would attempt to enjoy the benefits derived from units purchased by others, while not purchasing any units of this good themselves.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a:extLst>
            <a:ext uri="{FF2B5EF4-FFF2-40B4-BE49-F238E27FC236}">
              <a16:creationId xmlns:a16="http://schemas.microsoft.com/office/drawing/2014/main" id="{E00FC43F-68B1-722D-9CBC-50A22906EDAC}"/>
            </a:ext>
          </a:extLst>
        </p:cNvPr>
        <p:cNvGrpSpPr/>
        <p:nvPr/>
      </p:nvGrpSpPr>
      <p:grpSpPr>
        <a:xfrm>
          <a:off x="0" y="0"/>
          <a:ext cx="0" cy="0"/>
          <a:chOff x="0" y="0"/>
          <a:chExt cx="0" cy="0"/>
        </a:xfrm>
      </p:grpSpPr>
      <p:sp>
        <p:nvSpPr>
          <p:cNvPr id="983" name="Google Shape;983;g32ea01c076_0_213:notes">
            <a:extLst>
              <a:ext uri="{FF2B5EF4-FFF2-40B4-BE49-F238E27FC236}">
                <a16:creationId xmlns:a16="http://schemas.microsoft.com/office/drawing/2014/main" id="{006D1EBE-7CCF-51F4-6E0A-B7BF22356D7F}"/>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4" name="Google Shape;984;g32ea01c076_0_213:notes">
            <a:extLst>
              <a:ext uri="{FF2B5EF4-FFF2-40B4-BE49-F238E27FC236}">
                <a16:creationId xmlns:a16="http://schemas.microsoft.com/office/drawing/2014/main" id="{59EFEC00-C1C4-2FED-30FC-66CDAF56DD5E}"/>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a:t>In the case of public goods provided by free markets, many people would attempt to enjoy the benefits derived from units purchased by others, while not purchasing any units of this good themselves.</a:t>
            </a:r>
            <a:endParaRPr/>
          </a:p>
        </p:txBody>
      </p:sp>
    </p:spTree>
    <p:extLst>
      <p:ext uri="{BB962C8B-B14F-4D97-AF65-F5344CB8AC3E}">
        <p14:creationId xmlns:p14="http://schemas.microsoft.com/office/powerpoint/2010/main" val="3966058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dc3448461_0_3: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Google Shape;299;g3dc3448461_0_3: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Before discussing market failures, let’s discuss four types of market structures that exist in capitalist systems…</a:t>
            </a:r>
            <a:endParaRPr dirty="0"/>
          </a:p>
          <a:p>
            <a:pPr marL="0" indent="0">
              <a:buNone/>
            </a:pPr>
            <a:endParaRPr dirty="0"/>
          </a:p>
          <a:p>
            <a:pPr marL="0" indent="0">
              <a:buNone/>
            </a:pPr>
            <a:r>
              <a:rPr lang="en-US" dirty="0"/>
              <a:t>What is the key difference among various market types? The level of </a:t>
            </a:r>
            <a:r>
              <a:rPr lang="en-US" b="1" dirty="0"/>
              <a:t>market power</a:t>
            </a:r>
            <a:r>
              <a:rPr lang="en-US" dirty="0"/>
              <a:t> that a firm has over price in the market (see pg. 228 in the textbook). </a:t>
            </a:r>
            <a:endParaRPr dirty="0"/>
          </a:p>
          <a:p>
            <a:pPr marL="0" indent="0">
              <a:buNone/>
            </a:pPr>
            <a:endParaRPr dirty="0"/>
          </a:p>
          <a:p>
            <a:pPr marL="0" indent="0">
              <a:buNone/>
            </a:pPr>
            <a:r>
              <a:rPr lang="en-US" dirty="0"/>
              <a:t>A seller with market power has some control over the price of her output, in that she: </a:t>
            </a:r>
            <a:endParaRPr dirty="0"/>
          </a:p>
          <a:p>
            <a:pPr marL="0" indent="471145">
              <a:buNone/>
            </a:pPr>
            <a:r>
              <a:rPr lang="en-US" dirty="0"/>
              <a:t>(</a:t>
            </a:r>
            <a:r>
              <a:rPr lang="en-US" dirty="0" err="1"/>
              <a:t>i</a:t>
            </a:r>
            <a:r>
              <a:rPr lang="en-US" dirty="0"/>
              <a:t>) will lose some (but not all) customers if she slightly increases price and </a:t>
            </a:r>
            <a:endParaRPr dirty="0"/>
          </a:p>
          <a:p>
            <a:pPr marL="0" indent="471145">
              <a:buNone/>
            </a:pPr>
            <a:r>
              <a:rPr lang="en-US" dirty="0"/>
              <a:t>(ii) must decrease price if she wants to increase quantity sold. </a:t>
            </a:r>
            <a:endParaRPr dirty="0"/>
          </a:p>
          <a:p>
            <a:pPr marL="0" indent="0">
              <a:buNone/>
            </a:pPr>
            <a:endParaRPr dirty="0"/>
          </a:p>
          <a:p>
            <a:pPr marL="0" indent="0">
              <a:buNone/>
            </a:pPr>
            <a:r>
              <a:rPr lang="en-US" dirty="0"/>
              <a:t>For a seller to have some level of market power, all she needs is that consumers view her product as slightly different from that being sold by her competitors. This is called </a:t>
            </a:r>
            <a:r>
              <a:rPr lang="en-US" b="1" dirty="0"/>
              <a:t>product differentiation</a:t>
            </a:r>
            <a:r>
              <a:rPr lang="en-US" dirty="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a:extLst>
            <a:ext uri="{FF2B5EF4-FFF2-40B4-BE49-F238E27FC236}">
              <a16:creationId xmlns:a16="http://schemas.microsoft.com/office/drawing/2014/main" id="{5AD744F1-52DE-1516-07BE-B4D47CA2D83C}"/>
            </a:ext>
          </a:extLst>
        </p:cNvPr>
        <p:cNvGrpSpPr/>
        <p:nvPr/>
      </p:nvGrpSpPr>
      <p:grpSpPr>
        <a:xfrm>
          <a:off x="0" y="0"/>
          <a:ext cx="0" cy="0"/>
          <a:chOff x="0" y="0"/>
          <a:chExt cx="0" cy="0"/>
        </a:xfrm>
      </p:grpSpPr>
      <p:sp>
        <p:nvSpPr>
          <p:cNvPr id="983" name="Google Shape;983;g32ea01c076_0_213:notes">
            <a:extLst>
              <a:ext uri="{FF2B5EF4-FFF2-40B4-BE49-F238E27FC236}">
                <a16:creationId xmlns:a16="http://schemas.microsoft.com/office/drawing/2014/main" id="{ADA285B2-CE4B-168E-744B-CEB46AC199E6}"/>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4" name="Google Shape;984;g32ea01c076_0_213:notes">
            <a:extLst>
              <a:ext uri="{FF2B5EF4-FFF2-40B4-BE49-F238E27FC236}">
                <a16:creationId xmlns:a16="http://schemas.microsoft.com/office/drawing/2014/main" id="{F4ED6898-129D-902A-815A-7F2B2CB013E8}"/>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a:t>In the case of public goods provided by free markets, many people would attempt to enjoy the benefits derived from units purchased by others, while not purchasing any units of this good themselves.</a:t>
            </a:r>
            <a:endParaRPr/>
          </a:p>
        </p:txBody>
      </p:sp>
    </p:spTree>
    <p:extLst>
      <p:ext uri="{BB962C8B-B14F-4D97-AF65-F5344CB8AC3E}">
        <p14:creationId xmlns:p14="http://schemas.microsoft.com/office/powerpoint/2010/main" val="3035402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a:extLst>
            <a:ext uri="{FF2B5EF4-FFF2-40B4-BE49-F238E27FC236}">
              <a16:creationId xmlns:a16="http://schemas.microsoft.com/office/drawing/2014/main" id="{109E1B8D-CBA4-B1BA-0911-109483AD2494}"/>
            </a:ext>
          </a:extLst>
        </p:cNvPr>
        <p:cNvGrpSpPr/>
        <p:nvPr/>
      </p:nvGrpSpPr>
      <p:grpSpPr>
        <a:xfrm>
          <a:off x="0" y="0"/>
          <a:ext cx="0" cy="0"/>
          <a:chOff x="0" y="0"/>
          <a:chExt cx="0" cy="0"/>
        </a:xfrm>
      </p:grpSpPr>
      <p:sp>
        <p:nvSpPr>
          <p:cNvPr id="983" name="Google Shape;983;g32ea01c076_0_213:notes">
            <a:extLst>
              <a:ext uri="{FF2B5EF4-FFF2-40B4-BE49-F238E27FC236}">
                <a16:creationId xmlns:a16="http://schemas.microsoft.com/office/drawing/2014/main" id="{2CB6F523-1C31-CF4A-F54D-16093B7FDE4E}"/>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4" name="Google Shape;984;g32ea01c076_0_213:notes">
            <a:extLst>
              <a:ext uri="{FF2B5EF4-FFF2-40B4-BE49-F238E27FC236}">
                <a16:creationId xmlns:a16="http://schemas.microsoft.com/office/drawing/2014/main" id="{9AAF4E30-7C8A-2BF6-635E-8A40EE581241}"/>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a:t>In the case of public goods provided by free markets, many people would attempt to enjoy the benefits derived from units purchased by others, while not purchasing any units of this good themselves.</a:t>
            </a:r>
            <a:endParaRPr/>
          </a:p>
        </p:txBody>
      </p:sp>
    </p:spTree>
    <p:extLst>
      <p:ext uri="{BB962C8B-B14F-4D97-AF65-F5344CB8AC3E}">
        <p14:creationId xmlns:p14="http://schemas.microsoft.com/office/powerpoint/2010/main" val="355643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a:extLst>
            <a:ext uri="{FF2B5EF4-FFF2-40B4-BE49-F238E27FC236}">
              <a16:creationId xmlns:a16="http://schemas.microsoft.com/office/drawing/2014/main" id="{9D53C4EE-11B3-68B3-25E9-BB4A5AA54777}"/>
            </a:ext>
          </a:extLst>
        </p:cNvPr>
        <p:cNvGrpSpPr/>
        <p:nvPr/>
      </p:nvGrpSpPr>
      <p:grpSpPr>
        <a:xfrm>
          <a:off x="0" y="0"/>
          <a:ext cx="0" cy="0"/>
          <a:chOff x="0" y="0"/>
          <a:chExt cx="0" cy="0"/>
        </a:xfrm>
      </p:grpSpPr>
      <p:sp>
        <p:nvSpPr>
          <p:cNvPr id="983" name="Google Shape;983;g32ea01c076_0_213:notes">
            <a:extLst>
              <a:ext uri="{FF2B5EF4-FFF2-40B4-BE49-F238E27FC236}">
                <a16:creationId xmlns:a16="http://schemas.microsoft.com/office/drawing/2014/main" id="{2C9FACD9-385C-B03B-40B0-E3FCB0C9EF09}"/>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4" name="Google Shape;984;g32ea01c076_0_213:notes">
            <a:extLst>
              <a:ext uri="{FF2B5EF4-FFF2-40B4-BE49-F238E27FC236}">
                <a16:creationId xmlns:a16="http://schemas.microsoft.com/office/drawing/2014/main" id="{91B05824-FFCA-C00E-7FA4-4B3990BED614}"/>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a:t>In the case of public goods provided by free markets, many people would attempt to enjoy the benefits derived from units purchased by others, while not purchasing any units of this good themselves.</a:t>
            </a:r>
            <a:endParaRPr/>
          </a:p>
        </p:txBody>
      </p:sp>
    </p:spTree>
    <p:extLst>
      <p:ext uri="{BB962C8B-B14F-4D97-AF65-F5344CB8AC3E}">
        <p14:creationId xmlns:p14="http://schemas.microsoft.com/office/powerpoint/2010/main" val="3457633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32ea01c076_0_219: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3" name="Google Shape;993;g32ea01c076_0_21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3dc3448461_0_398:notes"/>
          <p:cNvSpPr>
            <a:spLocks noGrp="1" noRot="1" noChangeAspect="1"/>
          </p:cNvSpPr>
          <p:nvPr>
            <p:ph type="sldImg" idx="2"/>
          </p:nvPr>
        </p:nvSpPr>
        <p:spPr>
          <a:xfrm>
            <a:off x="735013" y="1173163"/>
            <a:ext cx="5632450" cy="31686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6" name="Google Shape;1136;g3dc3448461_0_398:notes"/>
          <p:cNvSpPr txBox="1">
            <a:spLocks noGrp="1"/>
          </p:cNvSpPr>
          <p:nvPr>
            <p:ph type="body" idx="1"/>
          </p:nvPr>
        </p:nvSpPr>
        <p:spPr>
          <a:xfrm>
            <a:off x="710248" y="4518204"/>
            <a:ext cx="5681980" cy="3696866"/>
          </a:xfrm>
          <a:prstGeom prst="rect">
            <a:avLst/>
          </a:prstGeom>
          <a:noFill/>
          <a:ln>
            <a:noFill/>
          </a:ln>
        </p:spPr>
        <p:txBody>
          <a:bodyPr spcFirstLastPara="1" wrap="square" lIns="94213" tIns="94213" rIns="94213" bIns="94213" anchor="ctr" anchorCtr="0">
            <a:noAutofit/>
          </a:bodyPr>
          <a:lstStyle/>
          <a:p>
            <a:pPr marL="0" indent="0">
              <a:buNone/>
            </a:pPr>
            <a:r>
              <a:rPr lang="en-US"/>
              <a:t>In the case of externalities, government must “internalize” the costs and benefits. </a:t>
            </a:r>
            <a:endParaRPr/>
          </a:p>
        </p:txBody>
      </p:sp>
      <p:sp>
        <p:nvSpPr>
          <p:cNvPr id="1137" name="Google Shape;1137;g3dc3448461_0_398:notes"/>
          <p:cNvSpPr txBox="1">
            <a:spLocks noGrp="1"/>
          </p:cNvSpPr>
          <p:nvPr>
            <p:ph type="sldNum" idx="12"/>
          </p:nvPr>
        </p:nvSpPr>
        <p:spPr>
          <a:xfrm>
            <a:off x="4023092" y="8917422"/>
            <a:ext cx="3077739" cy="470964"/>
          </a:xfrm>
          <a:prstGeom prst="rect">
            <a:avLst/>
          </a:prstGeom>
          <a:noFill/>
          <a:ln>
            <a:noFill/>
          </a:ln>
        </p:spPr>
        <p:txBody>
          <a:bodyPr spcFirstLastPara="1" wrap="square" lIns="94213" tIns="94213" rIns="94213" bIns="94213" anchor="ctr" anchorCtr="0">
            <a:noAutofit/>
          </a:bodyPr>
          <a:lstStyle/>
          <a:p>
            <a:fld id="{00000000-1234-1234-1234-123412341234}" type="slidenum">
              <a:rPr lang="en-US"/>
              <a:pPr/>
              <a:t>58</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3dc3448461_0_230: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2" name="Google Shape;1002;g3dc3448461_0_23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defTabSz="942289">
              <a:buNone/>
              <a:defRPr/>
            </a:pPr>
            <a:r>
              <a:rPr lang="en-US" dirty="0"/>
              <a:t>To understand this issue, we must first recognize that every good is characterized by a certain degree of “</a:t>
            </a:r>
            <a:r>
              <a:rPr lang="en-US" dirty="0" err="1"/>
              <a:t>rivalness</a:t>
            </a:r>
            <a:r>
              <a:rPr lang="en-US" dirty="0"/>
              <a:t> in consumption” and a certain degree of “excludability in consumption.”</a:t>
            </a:r>
          </a:p>
        </p:txBody>
      </p:sp>
    </p:spTree>
    <p:extLst>
      <p:ext uri="{BB962C8B-B14F-4D97-AF65-F5344CB8AC3E}">
        <p14:creationId xmlns:p14="http://schemas.microsoft.com/office/powerpoint/2010/main" val="3627152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3dc3448461_0_281: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6" name="Google Shape;1036;g3dc3448461_0_28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a:t>To understand this issue, we must first recognize that every good is characterized by a certain degree of “rivalness in consumption” and a certain degree of “excludability in consumption.”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32ea01c076_0_243: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Google Shape;1045;g32ea01c076_0_243: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239546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a:extLst>
            <a:ext uri="{FF2B5EF4-FFF2-40B4-BE49-F238E27FC236}">
              <a16:creationId xmlns:a16="http://schemas.microsoft.com/office/drawing/2014/main" id="{CEC737D7-881F-7977-75FF-C8FB5682F686}"/>
            </a:ext>
          </a:extLst>
        </p:cNvPr>
        <p:cNvGrpSpPr/>
        <p:nvPr/>
      </p:nvGrpSpPr>
      <p:grpSpPr>
        <a:xfrm>
          <a:off x="0" y="0"/>
          <a:ext cx="0" cy="0"/>
          <a:chOff x="0" y="0"/>
          <a:chExt cx="0" cy="0"/>
        </a:xfrm>
      </p:grpSpPr>
      <p:sp>
        <p:nvSpPr>
          <p:cNvPr id="1044" name="Google Shape;1044;g32ea01c076_0_243:notes">
            <a:extLst>
              <a:ext uri="{FF2B5EF4-FFF2-40B4-BE49-F238E27FC236}">
                <a16:creationId xmlns:a16="http://schemas.microsoft.com/office/drawing/2014/main" id="{6B4A6212-633B-BEA6-2A80-7E5B66A6A71B}"/>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5" name="Google Shape;1045;g32ea01c076_0_243:notes">
            <a:extLst>
              <a:ext uri="{FF2B5EF4-FFF2-40B4-BE49-F238E27FC236}">
                <a16:creationId xmlns:a16="http://schemas.microsoft.com/office/drawing/2014/main" id="{44D37904-8AF2-1C91-F58D-F6F15F82AA7C}"/>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8719070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32ea01c076_0_267: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1" name="Google Shape;1101;g32ea01c076_0_26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Because pollution is something we would all like to see reduced to zero, the tempting answer may be “no pollution is optimum for society.” However, the correct economic answer is: “the level of pollution that occurs from activity in markets where marginal social cost = marginal social benefit.” (If MSC = MSB, then there are no negative externalities (SEE ANSWER ON NEXT SLIDE)</a:t>
            </a:r>
            <a:endParaRPr dirty="0"/>
          </a:p>
        </p:txBody>
      </p:sp>
    </p:spTree>
    <p:extLst>
      <p:ext uri="{BB962C8B-B14F-4D97-AF65-F5344CB8AC3E}">
        <p14:creationId xmlns:p14="http://schemas.microsoft.com/office/powerpoint/2010/main" val="195090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4e3c83eea_0_19: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 name="Google Shape;525;g34e3c83eea_0_19: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3dc3448461_0_767: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2" name="Google Shape;1122;g3dc3448461_0_76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3942725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3dc3448461_0_767: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2" name="Google Shape;1122;g3dc3448461_0_76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11631917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3dc3448461_0_502: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7" name="Google Shape;1147;g3dc3448461_0_502: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See pg. 246-248.</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3dc3448461_0_510: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6" name="Google Shape;1156;g3dc3448461_0_510: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“Having the government play a role in regulating product quality is more easily justified if consumers would have to incur substantial costs to become informed enough to even make an assessment of product quality.” (pg. 247).</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1625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32ea01c076_0_7: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4" name="Google Shape;1174;g32ea01c076_0_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3dc3448461_0_488:notes"/>
          <p:cNvSpPr txBox="1">
            <a:spLocks noGrp="1"/>
          </p:cNvSpPr>
          <p:nvPr>
            <p:ph type="body" idx="1"/>
          </p:nvPr>
        </p:nvSpPr>
        <p:spPr>
          <a:xfrm>
            <a:off x="710248" y="4459526"/>
            <a:ext cx="5681980" cy="4224814"/>
          </a:xfrm>
          <a:prstGeom prst="rect">
            <a:avLst/>
          </a:prstGeom>
          <a:noFill/>
          <a:ln>
            <a:noFill/>
          </a:ln>
        </p:spPr>
        <p:txBody>
          <a:bodyPr spcFirstLastPara="1" wrap="square" lIns="94213" tIns="94213" rIns="94213" bIns="94213" anchor="ctr" anchorCtr="0">
            <a:noAutofit/>
          </a:bodyPr>
          <a:lstStyle/>
          <a:p>
            <a:pPr marL="0" indent="0">
              <a:buNone/>
            </a:pPr>
            <a:r>
              <a:rPr lang="en-US">
                <a:solidFill>
                  <a:schemeClr val="dk1"/>
                </a:solidFill>
              </a:rPr>
              <a:t>End of slides.</a:t>
            </a:r>
            <a:endParaRPr>
              <a:solidFill>
                <a:schemeClr val="dk1"/>
              </a:solidFill>
            </a:endParaRPr>
          </a:p>
          <a:p>
            <a:pPr marL="0" indent="0">
              <a:buNone/>
            </a:pPr>
            <a:endParaRPr/>
          </a:p>
        </p:txBody>
      </p:sp>
      <p:sp>
        <p:nvSpPr>
          <p:cNvPr id="1183" name="Google Shape;1183;g3dc3448461_0_488: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a:extLst>
            <a:ext uri="{FF2B5EF4-FFF2-40B4-BE49-F238E27FC236}">
              <a16:creationId xmlns:a16="http://schemas.microsoft.com/office/drawing/2014/main" id="{0A52C648-9591-90C5-4233-3044BBAD3093}"/>
            </a:ext>
          </a:extLst>
        </p:cNvPr>
        <p:cNvGrpSpPr/>
        <p:nvPr/>
      </p:nvGrpSpPr>
      <p:grpSpPr>
        <a:xfrm>
          <a:off x="0" y="0"/>
          <a:ext cx="0" cy="0"/>
          <a:chOff x="0" y="0"/>
          <a:chExt cx="0" cy="0"/>
        </a:xfrm>
      </p:grpSpPr>
      <p:sp>
        <p:nvSpPr>
          <p:cNvPr id="524" name="Google Shape;524;g34e3c83eea_0_19:notes">
            <a:extLst>
              <a:ext uri="{FF2B5EF4-FFF2-40B4-BE49-F238E27FC236}">
                <a16:creationId xmlns:a16="http://schemas.microsoft.com/office/drawing/2014/main" id="{AD3756C0-8298-1472-42A2-7CD0A91E5CB3}"/>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 name="Google Shape;525;g34e3c83eea_0_19:notes">
            <a:extLst>
              <a:ext uri="{FF2B5EF4-FFF2-40B4-BE49-F238E27FC236}">
                <a16:creationId xmlns:a16="http://schemas.microsoft.com/office/drawing/2014/main" id="{0B1A85E8-DDA6-740A-77A0-26B3273483A3}"/>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3000230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6788bd42_0_137: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Google Shape;384;g346788bd42_0_13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46788bd42_0_97:notes"/>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Google Shape;334;g346788bd42_0_97: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a:extLst>
            <a:ext uri="{FF2B5EF4-FFF2-40B4-BE49-F238E27FC236}">
              <a16:creationId xmlns:a16="http://schemas.microsoft.com/office/drawing/2014/main" id="{54AD3F84-474D-5FAF-860A-559181D9A4A8}"/>
            </a:ext>
          </a:extLst>
        </p:cNvPr>
        <p:cNvGrpSpPr/>
        <p:nvPr/>
      </p:nvGrpSpPr>
      <p:grpSpPr>
        <a:xfrm>
          <a:off x="0" y="0"/>
          <a:ext cx="0" cy="0"/>
          <a:chOff x="0" y="0"/>
          <a:chExt cx="0" cy="0"/>
        </a:xfrm>
      </p:grpSpPr>
      <p:sp>
        <p:nvSpPr>
          <p:cNvPr id="333" name="Google Shape;333;g346788bd42_0_97:notes">
            <a:extLst>
              <a:ext uri="{FF2B5EF4-FFF2-40B4-BE49-F238E27FC236}">
                <a16:creationId xmlns:a16="http://schemas.microsoft.com/office/drawing/2014/main" id="{D0B1D351-AB3B-36E4-3A93-72D590F98A3A}"/>
              </a:ext>
            </a:extLst>
          </p:cNvPr>
          <p:cNvSpPr>
            <a:spLocks noGrp="1" noRot="1" noChangeAspect="1"/>
          </p:cNvSpPr>
          <p:nvPr>
            <p:ph type="sldImg" idx="2"/>
          </p:nvPr>
        </p:nvSpPr>
        <p:spPr>
          <a:xfrm>
            <a:off x="422275" y="704850"/>
            <a:ext cx="6257925" cy="35194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Google Shape;334;g346788bd42_0_97:notes">
            <a:extLst>
              <a:ext uri="{FF2B5EF4-FFF2-40B4-BE49-F238E27FC236}">
                <a16:creationId xmlns:a16="http://schemas.microsoft.com/office/drawing/2014/main" id="{8C14D1A9-747A-A6AA-F765-70A213FEC1DD}"/>
              </a:ext>
            </a:extLst>
          </p:cNvPr>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a:p>
        </p:txBody>
      </p:sp>
    </p:spTree>
    <p:extLst>
      <p:ext uri="{BB962C8B-B14F-4D97-AF65-F5344CB8AC3E}">
        <p14:creationId xmlns:p14="http://schemas.microsoft.com/office/powerpoint/2010/main" val="207566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14"/>
          <p:cNvSpPr txBox="1">
            <a:spLocks noGrp="1"/>
          </p:cNvSpPr>
          <p:nvPr>
            <p:ph type="ctrTitle"/>
          </p:nvPr>
        </p:nvSpPr>
        <p:spPr>
          <a:xfrm>
            <a:off x="1524000" y="1122363"/>
            <a:ext cx="9144000" cy="2387700"/>
          </a:xfrm>
          <a:prstGeom prst="rect">
            <a:avLst/>
          </a:prstGeom>
          <a:noFill/>
          <a:ln>
            <a:noFill/>
          </a:ln>
        </p:spPr>
        <p:txBody>
          <a:bodyPr spcFirstLastPara="1" wrap="square" lIns="91425" tIns="91425" rIns="91425" bIns="91425" anchor="b" anchorCtr="0"/>
          <a:lstStyle>
            <a:lvl1pPr marL="0" marR="0" lvl="0" indent="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88" name="Google Shape;88;p14"/>
          <p:cNvSpPr txBox="1">
            <a:spLocks noGrp="1"/>
          </p:cNvSpPr>
          <p:nvPr>
            <p:ph type="subTitle" idx="1"/>
          </p:nvPr>
        </p:nvSpPr>
        <p:spPr>
          <a:xfrm>
            <a:off x="1524000" y="3602038"/>
            <a:ext cx="9144000" cy="1655700"/>
          </a:xfrm>
          <a:prstGeom prst="rect">
            <a:avLst/>
          </a:prstGeom>
          <a:no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94" name="Google Shape;94;p15"/>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831850" y="1709738"/>
            <a:ext cx="10515600" cy="28527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00" name="Google Shape;100;p16"/>
          <p:cNvSpPr txBox="1">
            <a:spLocks noGrp="1"/>
          </p:cNvSpPr>
          <p:nvPr>
            <p:ph type="body" idx="1"/>
          </p:nvPr>
        </p:nvSpPr>
        <p:spPr>
          <a:xfrm>
            <a:off x="831850" y="4589463"/>
            <a:ext cx="10515600" cy="1500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01" name="Google Shape;101;p1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1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06" name="Google Shape;106;p17"/>
          <p:cNvSpPr txBox="1">
            <a:spLocks noGrp="1"/>
          </p:cNvSpPr>
          <p:nvPr>
            <p:ph type="body" idx="1"/>
          </p:nvPr>
        </p:nvSpPr>
        <p:spPr>
          <a:xfrm>
            <a:off x="838200" y="1825625"/>
            <a:ext cx="5181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Google Shape;107;p17"/>
          <p:cNvSpPr txBox="1">
            <a:spLocks noGrp="1"/>
          </p:cNvSpPr>
          <p:nvPr>
            <p:ph type="body" idx="2"/>
          </p:nvPr>
        </p:nvSpPr>
        <p:spPr>
          <a:xfrm>
            <a:off x="6172200" y="1825625"/>
            <a:ext cx="5181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8" name="Google Shape;108;p1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1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839788"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13" name="Google Shape;113;p18"/>
          <p:cNvSpPr txBox="1">
            <a:spLocks noGrp="1"/>
          </p:cNvSpPr>
          <p:nvPr>
            <p:ph type="body" idx="1"/>
          </p:nvPr>
        </p:nvSpPr>
        <p:spPr>
          <a:xfrm>
            <a:off x="839788" y="1681163"/>
            <a:ext cx="51579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4" name="Google Shape;114;p18"/>
          <p:cNvSpPr txBox="1">
            <a:spLocks noGrp="1"/>
          </p:cNvSpPr>
          <p:nvPr>
            <p:ph type="body" idx="2"/>
          </p:nvPr>
        </p:nvSpPr>
        <p:spPr>
          <a:xfrm>
            <a:off x="839788" y="2505075"/>
            <a:ext cx="51579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Google Shape;115;p18"/>
          <p:cNvSpPr txBox="1">
            <a:spLocks noGrp="1"/>
          </p:cNvSpPr>
          <p:nvPr>
            <p:ph type="body" idx="3"/>
          </p:nvPr>
        </p:nvSpPr>
        <p:spPr>
          <a:xfrm>
            <a:off x="6172200" y="1681163"/>
            <a:ext cx="5183100" cy="8238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6" name="Google Shape;116;p18"/>
          <p:cNvSpPr txBox="1">
            <a:spLocks noGrp="1"/>
          </p:cNvSpPr>
          <p:nvPr>
            <p:ph type="body" idx="4"/>
          </p:nvPr>
        </p:nvSpPr>
        <p:spPr>
          <a:xfrm>
            <a:off x="6172200" y="2505075"/>
            <a:ext cx="5183100" cy="3684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7" name="Google Shape;117;p18"/>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1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9" name="Google Shape;119;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22" name="Google Shape;122;p19"/>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0"/>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p2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839788" y="457200"/>
            <a:ext cx="39321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31" name="Google Shape;131;p21"/>
          <p:cNvSpPr txBox="1">
            <a:spLocks noGrp="1"/>
          </p:cNvSpPr>
          <p:nvPr>
            <p:ph type="body" idx="1"/>
          </p:nvPr>
        </p:nvSpPr>
        <p:spPr>
          <a:xfrm>
            <a:off x="5183188" y="987425"/>
            <a:ext cx="6172200" cy="48735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Google Shape;132;p21"/>
          <p:cNvSpPr txBox="1">
            <a:spLocks noGrp="1"/>
          </p:cNvSpPr>
          <p:nvPr>
            <p:ph type="body" idx="2"/>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33" name="Google Shape;133;p21"/>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5" name="Google Shape;135;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839788" y="457200"/>
            <a:ext cx="3932100" cy="1600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38" name="Google Shape;138;p22"/>
          <p:cNvSpPr>
            <a:spLocks noGrp="1"/>
          </p:cNvSpPr>
          <p:nvPr>
            <p:ph type="pic" idx="2"/>
          </p:nvPr>
        </p:nvSpPr>
        <p:spPr>
          <a:xfrm>
            <a:off x="5183188" y="987425"/>
            <a:ext cx="6172200" cy="4873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9" name="Google Shape;139;p22"/>
          <p:cNvSpPr txBox="1">
            <a:spLocks noGrp="1"/>
          </p:cNvSpPr>
          <p:nvPr>
            <p:ph type="body" idx="1"/>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40" name="Google Shape;140;p2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1" name="Google Shape;141;p2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45" name="Google Shape;145;p23"/>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6" name="Google Shape;146;p2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2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8" name="Google Shape;148;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rot="5400000">
            <a:off x="7133400" y="1956625"/>
            <a:ext cx="5811900" cy="26289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51" name="Google Shape;151;p2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24"/>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2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69" name="Google Shape;169;p27"/>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70" name="Google Shape;170;p2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71" name="Google Shape;171;p2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72" name="Google Shape;172;p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831850" y="1709738"/>
            <a:ext cx="10515600" cy="28527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75" name="Google Shape;175;p28"/>
          <p:cNvSpPr txBox="1">
            <a:spLocks noGrp="1"/>
          </p:cNvSpPr>
          <p:nvPr>
            <p:ph type="body" idx="1"/>
          </p:nvPr>
        </p:nvSpPr>
        <p:spPr>
          <a:xfrm>
            <a:off x="831850" y="4589463"/>
            <a:ext cx="10515600" cy="1500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76" name="Google Shape;176;p28"/>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77" name="Google Shape;177;p2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78" name="Google Shape;178;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81" name="Google Shape;181;p29"/>
          <p:cNvSpPr txBox="1">
            <a:spLocks noGrp="1"/>
          </p:cNvSpPr>
          <p:nvPr>
            <p:ph type="body" idx="1"/>
          </p:nvPr>
        </p:nvSpPr>
        <p:spPr>
          <a:xfrm>
            <a:off x="838200" y="1825625"/>
            <a:ext cx="5181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82" name="Google Shape;182;p29"/>
          <p:cNvSpPr txBox="1">
            <a:spLocks noGrp="1"/>
          </p:cNvSpPr>
          <p:nvPr>
            <p:ph type="body" idx="2"/>
          </p:nvPr>
        </p:nvSpPr>
        <p:spPr>
          <a:xfrm>
            <a:off x="6172200" y="1825625"/>
            <a:ext cx="5181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83" name="Google Shape;183;p29"/>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84" name="Google Shape;184;p2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85" name="Google Shape;185;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839788"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88" name="Google Shape;188;p30"/>
          <p:cNvSpPr txBox="1">
            <a:spLocks noGrp="1"/>
          </p:cNvSpPr>
          <p:nvPr>
            <p:ph type="body" idx="1"/>
          </p:nvPr>
        </p:nvSpPr>
        <p:spPr>
          <a:xfrm>
            <a:off x="839788" y="1681163"/>
            <a:ext cx="5157900" cy="8241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900"/>
              <a:buFont typeface="Arial"/>
              <a:buNone/>
              <a:defRPr sz="19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89" name="Google Shape;189;p30"/>
          <p:cNvSpPr txBox="1">
            <a:spLocks noGrp="1"/>
          </p:cNvSpPr>
          <p:nvPr>
            <p:ph type="body" idx="2"/>
          </p:nvPr>
        </p:nvSpPr>
        <p:spPr>
          <a:xfrm>
            <a:off x="839788" y="2505075"/>
            <a:ext cx="5157900" cy="368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90" name="Google Shape;190;p30"/>
          <p:cNvSpPr txBox="1">
            <a:spLocks noGrp="1"/>
          </p:cNvSpPr>
          <p:nvPr>
            <p:ph type="body" idx="3"/>
          </p:nvPr>
        </p:nvSpPr>
        <p:spPr>
          <a:xfrm>
            <a:off x="6172200" y="1681163"/>
            <a:ext cx="5183100" cy="8241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900"/>
              <a:buFont typeface="Arial"/>
              <a:buNone/>
              <a:defRPr sz="19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91" name="Google Shape;191;p30"/>
          <p:cNvSpPr txBox="1">
            <a:spLocks noGrp="1"/>
          </p:cNvSpPr>
          <p:nvPr>
            <p:ph type="body" idx="4"/>
          </p:nvPr>
        </p:nvSpPr>
        <p:spPr>
          <a:xfrm>
            <a:off x="6172200" y="2505075"/>
            <a:ext cx="5183100" cy="368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92" name="Google Shape;192;p30"/>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93" name="Google Shape;193;p3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94" name="Google Shape;194;p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97" name="Google Shape;197;p31"/>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98" name="Google Shape;198;p3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99" name="Google Shape;199;p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
        <p:nvSpPr>
          <p:cNvPr id="201" name="Google Shape;201;p3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202" name="Google Shape;202;p3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203" name="Google Shape;203;p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839788" y="457200"/>
            <a:ext cx="3932100" cy="16005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206" name="Google Shape;206;p33"/>
          <p:cNvSpPr txBox="1">
            <a:spLocks noGrp="1"/>
          </p:cNvSpPr>
          <p:nvPr>
            <p:ph type="body" idx="1"/>
          </p:nvPr>
        </p:nvSpPr>
        <p:spPr>
          <a:xfrm>
            <a:off x="5183188" y="987425"/>
            <a:ext cx="6172500" cy="48735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1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7" name="Google Shape;207;p33"/>
          <p:cNvSpPr txBox="1">
            <a:spLocks noGrp="1"/>
          </p:cNvSpPr>
          <p:nvPr>
            <p:ph type="body" idx="2"/>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9pPr>
          </a:lstStyle>
          <a:p>
            <a:endParaRPr/>
          </a:p>
        </p:txBody>
      </p:sp>
      <p:sp>
        <p:nvSpPr>
          <p:cNvPr id="208" name="Google Shape;208;p3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209" name="Google Shape;209;p3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210" name="Google Shape;210;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839788" y="457200"/>
            <a:ext cx="3932100" cy="16005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213" name="Google Shape;213;p34"/>
          <p:cNvSpPr>
            <a:spLocks noGrp="1"/>
          </p:cNvSpPr>
          <p:nvPr>
            <p:ph type="pic" idx="2"/>
          </p:nvPr>
        </p:nvSpPr>
        <p:spPr>
          <a:xfrm>
            <a:off x="5183188" y="987425"/>
            <a:ext cx="6172500" cy="4873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1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214" name="Google Shape;214;p34"/>
          <p:cNvSpPr txBox="1">
            <a:spLocks noGrp="1"/>
          </p:cNvSpPr>
          <p:nvPr>
            <p:ph type="body" idx="1"/>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9pPr>
          </a:lstStyle>
          <a:p>
            <a:endParaRPr/>
          </a:p>
        </p:txBody>
      </p:sp>
      <p:sp>
        <p:nvSpPr>
          <p:cNvPr id="215" name="Google Shape;215;p34"/>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216" name="Google Shape;216;p3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217" name="Google Shape;217;p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220" name="Google Shape;220;p3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221" name="Google Shape;221;p35"/>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222" name="Google Shape;222;p3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223" name="Google Shape;223;p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rot="5400000">
            <a:off x="7133400" y="1956625"/>
            <a:ext cx="5811900" cy="26289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226" name="Google Shape;226;p36"/>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227" name="Google Shape;227;p3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228" name="Google Shape;228;p3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229" name="Google Shape;229;p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C3572-356E-4B69-B1A5-5D588027C130}"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2D2C9-4D60-4690-96B5-F4723011146C}" type="slidenum">
              <a:rPr lang="en-US" smtClean="0"/>
              <a:t>‹#›</a:t>
            </a:fld>
            <a:endParaRPr lang="en-US"/>
          </a:p>
        </p:txBody>
      </p:sp>
    </p:spTree>
    <p:extLst>
      <p:ext uri="{BB962C8B-B14F-4D97-AF65-F5344CB8AC3E}">
        <p14:creationId xmlns:p14="http://schemas.microsoft.com/office/powerpoint/2010/main" val="1598482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82" name="Google Shape;82;p13"/>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57" name="Google Shape;157;p25"/>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58" name="Google Shape;158;p25"/>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59" name="Google Shape;159;p2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60" name="Google Shape;160;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7.xml"/><Relationship Id="rId1" Type="http://schemas.openxmlformats.org/officeDocument/2006/relationships/video" Target="https://www.youtube.com/embed/CxC161GvMPc?feature=oembed"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27.xml"/><Relationship Id="rId1" Type="http://schemas.openxmlformats.org/officeDocument/2006/relationships/video" Target="https://www.youtube.com/embed/BGX4nMrnxg0?feature=oembed"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7.xml"/><Relationship Id="rId1" Type="http://schemas.openxmlformats.org/officeDocument/2006/relationships/video" Target="https://www.youtube.com/embed/CEoeFyx2MCc?feature=oembed" TargetMode="External"/><Relationship Id="rId4" Type="http://schemas.openxmlformats.org/officeDocument/2006/relationships/image" Target="../media/image62.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7"/>
          <p:cNvPicPr preferRelativeResize="0"/>
          <p:nvPr/>
        </p:nvPicPr>
        <p:blipFill rotWithShape="1">
          <a:blip r:embed="rId3">
            <a:alphaModFix/>
          </a:blip>
          <a:srcRect/>
          <a:stretch/>
        </p:blipFill>
        <p:spPr>
          <a:xfrm>
            <a:off x="0" y="12941"/>
            <a:ext cx="12192000" cy="6845059"/>
          </a:xfrm>
          <a:prstGeom prst="rect">
            <a:avLst/>
          </a:prstGeom>
          <a:noFill/>
          <a:ln>
            <a:noFill/>
          </a:ln>
        </p:spPr>
      </p:pic>
      <p:sp>
        <p:nvSpPr>
          <p:cNvPr id="235" name="Google Shape;235;p37"/>
          <p:cNvSpPr/>
          <p:nvPr/>
        </p:nvSpPr>
        <p:spPr>
          <a:xfrm>
            <a:off x="2923674" y="12941"/>
            <a:ext cx="6412831" cy="6724743"/>
          </a:xfrm>
          <a:prstGeom prst="ellipse">
            <a:avLst/>
          </a:prstGeom>
          <a:solidFill>
            <a:srgbClr val="0C363C">
              <a:alpha val="54900"/>
            </a:srgb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chemeClr val="lt1"/>
              </a:solidFill>
              <a:latin typeface="Arial Black"/>
              <a:ea typeface="Arial Black"/>
              <a:cs typeface="Arial Black"/>
              <a:sym typeface="Arial Black"/>
            </a:endParaRPr>
          </a:p>
        </p:txBody>
      </p:sp>
      <p:sp>
        <p:nvSpPr>
          <p:cNvPr id="236" name="Google Shape;236;p37"/>
          <p:cNvSpPr/>
          <p:nvPr/>
        </p:nvSpPr>
        <p:spPr>
          <a:xfrm>
            <a:off x="4279500" y="463170"/>
            <a:ext cx="3633000" cy="1446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1" i="0" u="none" strike="noStrike" cap="none" dirty="0">
                <a:solidFill>
                  <a:schemeClr val="lt1"/>
                </a:solidFill>
                <a:latin typeface="Times New Roman" panose="02020603050405020304" pitchFamily="18" charset="0"/>
                <a:ea typeface="Arial Black"/>
                <a:cs typeface="Times New Roman" panose="02020603050405020304" pitchFamily="18" charset="0"/>
                <a:sym typeface="Arial Black"/>
              </a:rPr>
              <a:t>Ch. 10</a:t>
            </a:r>
          </a:p>
          <a:p>
            <a:pPr marL="0" marR="0" lvl="0" indent="0" algn="ctr" rtl="0">
              <a:spcBef>
                <a:spcPts val="0"/>
              </a:spcBef>
              <a:spcAft>
                <a:spcPts val="0"/>
              </a:spcAft>
              <a:buNone/>
            </a:pPr>
            <a:r>
              <a:rPr lang="en-US" sz="6000" b="1" i="0" u="none" strike="noStrike" cap="none" dirty="0">
                <a:solidFill>
                  <a:schemeClr val="lt1"/>
                </a:solidFill>
                <a:latin typeface="Times New Roman" panose="02020603050405020304" pitchFamily="18" charset="0"/>
                <a:ea typeface="Arial Black"/>
                <a:cs typeface="Times New Roman" panose="02020603050405020304" pitchFamily="18" charset="0"/>
                <a:sym typeface="Arial Black"/>
              </a:rPr>
              <a:t>MARKET FAILURE</a:t>
            </a:r>
          </a:p>
          <a:p>
            <a:pPr marL="0" marR="0" lvl="0" indent="0" algn="ctr" rtl="0">
              <a:spcBef>
                <a:spcPts val="0"/>
              </a:spcBef>
              <a:spcAft>
                <a:spcPts val="0"/>
              </a:spcAft>
              <a:buNone/>
            </a:pPr>
            <a:endParaRPr dirty="0"/>
          </a:p>
        </p:txBody>
      </p:sp>
      <p:sp>
        <p:nvSpPr>
          <p:cNvPr id="5" name="Rectangle 4"/>
          <p:cNvSpPr/>
          <p:nvPr/>
        </p:nvSpPr>
        <p:spPr>
          <a:xfrm>
            <a:off x="3082089" y="3543754"/>
            <a:ext cx="6096000" cy="1938992"/>
          </a:xfrm>
          <a:prstGeom prst="rect">
            <a:avLst/>
          </a:prstGeom>
        </p:spPr>
        <p:txBody>
          <a:bodyPr>
            <a:spAutoFit/>
          </a:bodyPr>
          <a:lstStyle/>
          <a:p>
            <a:pPr algn="ctr"/>
            <a:r>
              <a:rPr lang="en-US" sz="4000" b="1" i="1" dirty="0">
                <a:solidFill>
                  <a:schemeClr val="bg1"/>
                </a:solidFill>
                <a:latin typeface="Times New Roman" panose="02020603050405020304" pitchFamily="18" charset="0"/>
                <a:ea typeface="Open Sans ExtraBold"/>
                <a:cs typeface="Times New Roman" panose="02020603050405020304" pitchFamily="18" charset="0"/>
                <a:sym typeface="Open Sans ExtraBold"/>
              </a:rPr>
              <a:t>Lecture Slides</a:t>
            </a:r>
            <a:r>
              <a:rPr lang="en-US" sz="4000" b="1" dirty="0">
                <a:solidFill>
                  <a:schemeClr val="bg1"/>
                </a:solidFill>
                <a:latin typeface="Times New Roman" panose="02020603050405020304" pitchFamily="18" charset="0"/>
                <a:ea typeface="Open Sans ExtraBold"/>
                <a:cs typeface="Times New Roman" panose="02020603050405020304" pitchFamily="18" charset="0"/>
                <a:sym typeface="Open Sans ExtraBold"/>
              </a:rPr>
              <a:t>                   </a:t>
            </a:r>
            <a:r>
              <a:rPr lang="en-US" sz="4000" b="1" i="1" dirty="0">
                <a:solidFill>
                  <a:schemeClr val="bg1"/>
                </a:solidFill>
                <a:latin typeface="Times New Roman" panose="02020603050405020304" pitchFamily="18" charset="0"/>
                <a:ea typeface="Open Sans ExtraBold"/>
                <a:cs typeface="Times New Roman" panose="02020603050405020304" pitchFamily="18" charset="0"/>
                <a:sym typeface="Open Sans ExtraBold"/>
              </a:rPr>
              <a:t>Presented by                             Dr. Edward C. Hoy</a:t>
            </a:r>
            <a:endParaRPr lang="en-US" sz="4000" b="1" i="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a:extLst>
            <a:ext uri="{FF2B5EF4-FFF2-40B4-BE49-F238E27FC236}">
              <a16:creationId xmlns:a16="http://schemas.microsoft.com/office/drawing/2014/main" id="{4CE69B21-D72B-4E56-8C9C-C56DBF0979BF}"/>
            </a:ext>
          </a:extLst>
        </p:cNvPr>
        <p:cNvGrpSpPr/>
        <p:nvPr/>
      </p:nvGrpSpPr>
      <p:grpSpPr>
        <a:xfrm>
          <a:off x="0" y="0"/>
          <a:ext cx="0" cy="0"/>
          <a:chOff x="0" y="0"/>
          <a:chExt cx="0" cy="0"/>
        </a:xfrm>
      </p:grpSpPr>
      <p:sp>
        <p:nvSpPr>
          <p:cNvPr id="338" name="Google Shape;338;p47">
            <a:extLst>
              <a:ext uri="{FF2B5EF4-FFF2-40B4-BE49-F238E27FC236}">
                <a16:creationId xmlns:a16="http://schemas.microsoft.com/office/drawing/2014/main" id="{B8711B41-1681-2C07-57E4-F74A5ADF4D83}"/>
              </a:ext>
            </a:extLst>
          </p:cNvPr>
          <p:cNvSpPr txBox="1"/>
          <p:nvPr/>
        </p:nvSpPr>
        <p:spPr>
          <a:xfrm>
            <a:off x="0" y="855621"/>
            <a:ext cx="12145722" cy="1899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Requirements of Monopolistic Competition:</a:t>
            </a:r>
            <a:endParaRPr sz="3200" b="1" dirty="0">
              <a:solidFill>
                <a:srgbClr val="293E1A"/>
              </a:solidFill>
              <a:latin typeface="Times New Roman" panose="02020603050405020304" pitchFamily="18" charset="0"/>
              <a:ea typeface="Open Sans"/>
              <a:cs typeface="Times New Roman" panose="02020603050405020304" pitchFamily="18" charset="0"/>
              <a:sym typeface="Open Sans"/>
            </a:endParaRPr>
          </a:p>
          <a:p>
            <a:pPr marL="0" marR="0" lvl="0" indent="0" algn="ctr" rtl="0">
              <a:lnSpc>
                <a:spcPct val="115000"/>
              </a:lnSpc>
              <a:spcBef>
                <a:spcPts val="0"/>
              </a:spcBef>
              <a:spcAft>
                <a:spcPts val="0"/>
              </a:spcAft>
              <a:buNone/>
            </a:pPr>
            <a:endParaRPr sz="2500" b="1" dirty="0">
              <a:latin typeface="Open Sans"/>
              <a:ea typeface="Open Sans"/>
              <a:cs typeface="Open Sans"/>
              <a:sym typeface="Open Sans"/>
            </a:endParaRPr>
          </a:p>
        </p:txBody>
      </p:sp>
      <p:cxnSp>
        <p:nvCxnSpPr>
          <p:cNvPr id="339" name="Google Shape;339;p47">
            <a:extLst>
              <a:ext uri="{FF2B5EF4-FFF2-40B4-BE49-F238E27FC236}">
                <a16:creationId xmlns:a16="http://schemas.microsoft.com/office/drawing/2014/main" id="{2BAC7DD7-216C-6711-1A84-53B3C9FD3401}"/>
              </a:ext>
            </a:extLst>
          </p:cNvPr>
          <p:cNvCxnSpPr/>
          <p:nvPr/>
        </p:nvCxnSpPr>
        <p:spPr>
          <a:xfrm>
            <a:off x="3948261" y="1556415"/>
            <a:ext cx="4249200" cy="0"/>
          </a:xfrm>
          <a:prstGeom prst="straightConnector1">
            <a:avLst/>
          </a:prstGeom>
          <a:noFill/>
          <a:ln w="28575" cap="flat" cmpd="sng">
            <a:solidFill>
              <a:srgbClr val="00262C"/>
            </a:solidFill>
            <a:prstDash val="solid"/>
            <a:miter lim="800000"/>
            <a:headEnd type="none" w="sm" len="sm"/>
            <a:tailEnd type="none" w="sm" len="sm"/>
          </a:ln>
        </p:spPr>
      </p:cxnSp>
      <p:sp>
        <p:nvSpPr>
          <p:cNvPr id="340" name="Google Shape;340;p47">
            <a:extLst>
              <a:ext uri="{FF2B5EF4-FFF2-40B4-BE49-F238E27FC236}">
                <a16:creationId xmlns:a16="http://schemas.microsoft.com/office/drawing/2014/main" id="{C9B2824A-CFE7-64AE-1787-F7C3F91997E4}"/>
              </a:ext>
            </a:extLst>
          </p:cNvPr>
          <p:cNvSpPr txBox="1"/>
          <p:nvPr/>
        </p:nvSpPr>
        <p:spPr>
          <a:xfrm>
            <a:off x="46278" y="2257210"/>
            <a:ext cx="12145722" cy="2786100"/>
          </a:xfrm>
          <a:prstGeom prst="rect">
            <a:avLst/>
          </a:prstGeom>
          <a:noFill/>
          <a:ln>
            <a:noFill/>
          </a:ln>
        </p:spPr>
        <p:txBody>
          <a:bodyPr spcFirstLastPara="1" wrap="square" lIns="91425" tIns="91425" rIns="91425" bIns="91425" anchor="ctr" anchorCtr="0">
            <a:noAutofit/>
          </a:bodyPr>
          <a:lstStyle/>
          <a:p>
            <a:pPr lvl="0" rtl="0">
              <a:lnSpc>
                <a:spcPct val="115000"/>
              </a:lnSpc>
              <a:spcBef>
                <a:spcPts val="0"/>
              </a:spcBef>
              <a:spcAft>
                <a:spcPts val="0"/>
              </a:spcAft>
              <a:buFont typeface="Courier New" panose="02070309020205020404" pitchFamily="49" charset="0"/>
              <a:buChar char="o"/>
              <a:tabLst>
                <a:tab pos="457200" algn="l"/>
              </a:tabLst>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600" b="1" dirty="0">
                <a:solidFill>
                  <a:schemeClr val="dk1"/>
                </a:solidFill>
                <a:latin typeface="Times New Roman" panose="02020603050405020304" pitchFamily="18" charset="0"/>
                <a:ea typeface="Open Sans"/>
                <a:cs typeface="Times New Roman" panose="02020603050405020304" pitchFamily="18" charset="0"/>
                <a:sym typeface="Open Sans"/>
              </a:rPr>
              <a:t>Number: </a:t>
            </a:r>
            <a:r>
              <a:rPr lang="en-US" sz="2600" u="sng" dirty="0">
                <a:solidFill>
                  <a:schemeClr val="dk1"/>
                </a:solidFill>
                <a:latin typeface="Times New Roman" panose="02020603050405020304" pitchFamily="18" charset="0"/>
                <a:ea typeface="Open Sans"/>
                <a:cs typeface="Times New Roman" panose="02020603050405020304" pitchFamily="18" charset="0"/>
                <a:sym typeface="Open Sans"/>
              </a:rPr>
              <a:t>Many</a:t>
            </a: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 buyers &amp; sellers; same as PC. </a:t>
            </a:r>
          </a:p>
          <a:p>
            <a:pPr>
              <a:lnSpc>
                <a:spcPct val="115000"/>
              </a:lnSpc>
              <a:buFont typeface="Courier New" panose="02070309020205020404" pitchFamily="49" charset="0"/>
              <a:buChar char="o"/>
              <a:tabLst>
                <a:tab pos="457200" algn="l"/>
              </a:tabLst>
            </a:pP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600" b="1" dirty="0">
                <a:solidFill>
                  <a:schemeClr val="dk1"/>
                </a:solidFill>
                <a:latin typeface="Times New Roman" panose="02020603050405020304" pitchFamily="18" charset="0"/>
                <a:ea typeface="Open Sans"/>
                <a:cs typeface="Times New Roman" panose="02020603050405020304" pitchFamily="18" charset="0"/>
                <a:sym typeface="Open Sans"/>
              </a:rPr>
              <a:t>Barrier to entry: </a:t>
            </a:r>
            <a:r>
              <a:rPr lang="en-US" sz="2600" u="sng" dirty="0">
                <a:solidFill>
                  <a:schemeClr val="dk1"/>
                </a:solidFill>
                <a:latin typeface="Times New Roman" panose="02020603050405020304" pitchFamily="18" charset="0"/>
                <a:ea typeface="Open Sans"/>
                <a:cs typeface="Times New Roman" panose="02020603050405020304" pitchFamily="18" charset="0"/>
                <a:sym typeface="Open Sans"/>
              </a:rPr>
              <a:t>low</a:t>
            </a: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 vs. </a:t>
            </a:r>
            <a:r>
              <a:rPr lang="en-US" sz="2600" u="sng" dirty="0">
                <a:solidFill>
                  <a:schemeClr val="dk1"/>
                </a:solidFill>
                <a:latin typeface="Times New Roman" panose="02020603050405020304" pitchFamily="18" charset="0"/>
                <a:ea typeface="Open Sans"/>
                <a:cs typeface="Times New Roman" panose="02020603050405020304" pitchFamily="18" charset="0"/>
                <a:sym typeface="Open Sans"/>
              </a:rPr>
              <a:t>very low </a:t>
            </a: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for PC.</a:t>
            </a:r>
          </a:p>
          <a:p>
            <a:pPr>
              <a:lnSpc>
                <a:spcPct val="115000"/>
              </a:lnSpc>
              <a:buFont typeface="Courier New" panose="02070309020205020404" pitchFamily="49" charset="0"/>
              <a:buChar char="o"/>
              <a:tabLst>
                <a:tab pos="457200" algn="l"/>
              </a:tabLst>
            </a:pPr>
            <a:r>
              <a:rPr lang="en-US" sz="2600" b="1" dirty="0">
                <a:solidFill>
                  <a:schemeClr val="dk1"/>
                </a:solidFill>
                <a:latin typeface="Times New Roman" panose="02020603050405020304" pitchFamily="18" charset="0"/>
                <a:ea typeface="Open Sans"/>
                <a:cs typeface="Times New Roman" panose="02020603050405020304" pitchFamily="18" charset="0"/>
                <a:sym typeface="Open Sans"/>
              </a:rPr>
              <a:t> 	Pricing Power: </a:t>
            </a:r>
            <a:r>
              <a:rPr lang="en-US" sz="2600" u="sng" dirty="0">
                <a:solidFill>
                  <a:schemeClr val="dk1"/>
                </a:solidFill>
                <a:latin typeface="Times New Roman" panose="02020603050405020304" pitchFamily="18" charset="0"/>
                <a:ea typeface="Open Sans"/>
                <a:cs typeface="Times New Roman" panose="02020603050405020304" pitchFamily="18" charset="0"/>
                <a:sym typeface="Open Sans"/>
              </a:rPr>
              <a:t>little</a:t>
            </a: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 vs</a:t>
            </a:r>
            <a:r>
              <a:rPr lang="en-US" sz="2600" b="1"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600" u="sng" dirty="0">
                <a:solidFill>
                  <a:schemeClr val="dk1"/>
                </a:solidFill>
                <a:latin typeface="Times New Roman" panose="02020603050405020304" pitchFamily="18" charset="0"/>
                <a:ea typeface="Open Sans"/>
                <a:cs typeface="Times New Roman" panose="02020603050405020304" pitchFamily="18" charset="0"/>
                <a:sym typeface="Open Sans"/>
              </a:rPr>
              <a:t>none </a:t>
            </a: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for PC. </a:t>
            </a:r>
          </a:p>
          <a:p>
            <a:pPr>
              <a:lnSpc>
                <a:spcPct val="115000"/>
              </a:lnSpc>
              <a:buFont typeface="Courier New" panose="02070309020205020404" pitchFamily="49" charset="0"/>
              <a:buChar char="o"/>
              <a:tabLst>
                <a:tab pos="457200" algn="l"/>
              </a:tabLst>
            </a:pPr>
            <a:r>
              <a:rPr lang="en-US" sz="2600" b="1" dirty="0">
                <a:solidFill>
                  <a:schemeClr val="dk1"/>
                </a:solidFill>
                <a:latin typeface="Times New Roman" panose="02020603050405020304" pitchFamily="18" charset="0"/>
                <a:ea typeface="Open Sans"/>
                <a:cs typeface="Times New Roman" panose="02020603050405020304" pitchFamily="18" charset="0"/>
                <a:sym typeface="Open Sans"/>
              </a:rPr>
              <a:t> 	Information. </a:t>
            </a:r>
            <a:r>
              <a:rPr lang="en-US" sz="2600" dirty="0">
                <a:solidFill>
                  <a:srgbClr val="111111"/>
                </a:solidFill>
                <a:latin typeface="Times New Roman" panose="02020603050405020304" pitchFamily="18" charset="0"/>
                <a:cs typeface="Times New Roman" panose="02020603050405020304" pitchFamily="18" charset="0"/>
              </a:rPr>
              <a:t>Firms are selling similar, yet </a:t>
            </a:r>
            <a:r>
              <a:rPr lang="en-US" sz="2600" u="sng" dirty="0">
                <a:solidFill>
                  <a:srgbClr val="111111"/>
                </a:solidFill>
                <a:latin typeface="Times New Roman" panose="02020603050405020304" pitchFamily="18" charset="0"/>
                <a:cs typeface="Times New Roman" panose="02020603050405020304" pitchFamily="18" charset="0"/>
              </a:rPr>
              <a:t>distinct</a:t>
            </a:r>
            <a:r>
              <a:rPr lang="en-US" sz="2600" dirty="0">
                <a:solidFill>
                  <a:srgbClr val="111111"/>
                </a:solidFill>
                <a:latin typeface="Times New Roman" panose="02020603050405020304" pitchFamily="18" charset="0"/>
                <a:cs typeface="Times New Roman" panose="02020603050405020304" pitchFamily="18" charset="0"/>
              </a:rPr>
              <a:t> products, so firms determine 	the pricing (price makers).</a:t>
            </a:r>
            <a:endParaRPr lang="en-US" sz="2600" b="1" dirty="0">
              <a:solidFill>
                <a:schemeClr val="dk1"/>
              </a:solidFill>
              <a:latin typeface="Times New Roman" panose="02020603050405020304" pitchFamily="18" charset="0"/>
              <a:ea typeface="Open Sans"/>
              <a:cs typeface="Times New Roman" panose="02020603050405020304" pitchFamily="18" charset="0"/>
              <a:sym typeface="Open Sans"/>
            </a:endParaRPr>
          </a:p>
          <a:p>
            <a:pPr>
              <a:lnSpc>
                <a:spcPct val="115000"/>
              </a:lnSpc>
              <a:buFont typeface="Courier New" panose="02070309020205020404" pitchFamily="49" charset="0"/>
              <a:buChar char="o"/>
              <a:tabLst>
                <a:tab pos="457200" algn="l"/>
              </a:tabLst>
            </a:pPr>
            <a:r>
              <a:rPr lang="en-US" sz="2600" b="1" dirty="0">
                <a:solidFill>
                  <a:schemeClr val="dk1"/>
                </a:solidFill>
                <a:latin typeface="Times New Roman" panose="02020603050405020304" pitchFamily="18" charset="0"/>
                <a:ea typeface="Open Sans"/>
                <a:cs typeface="Times New Roman" panose="02020603050405020304" pitchFamily="18" charset="0"/>
                <a:sym typeface="Open Sans"/>
              </a:rPr>
              <a:t> 	Types of Substitutes: </a:t>
            </a:r>
            <a:r>
              <a:rPr lang="en-US" sz="2600" u="sng" dirty="0">
                <a:solidFill>
                  <a:schemeClr val="dk1"/>
                </a:solidFill>
                <a:latin typeface="Times New Roman" panose="02020603050405020304" pitchFamily="18" charset="0"/>
                <a:ea typeface="Open Sans"/>
                <a:cs typeface="Times New Roman" panose="02020603050405020304" pitchFamily="18" charset="0"/>
                <a:sym typeface="Open Sans"/>
              </a:rPr>
              <a:t>Differentiated</a:t>
            </a: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000" dirty="0">
                <a:solidFill>
                  <a:schemeClr val="dk1"/>
                </a:solidFill>
                <a:latin typeface="Times New Roman" panose="02020603050405020304" pitchFamily="18" charset="0"/>
                <a:ea typeface="Open Sans"/>
                <a:cs typeface="Times New Roman" panose="02020603050405020304" pitchFamily="18" charset="0"/>
                <a:sym typeface="Open Sans"/>
              </a:rPr>
              <a:t>(heavy advertising with an aim to build customer loyalty).</a:t>
            </a:r>
          </a:p>
          <a:p>
            <a:pPr>
              <a:lnSpc>
                <a:spcPct val="115000"/>
              </a:lnSpc>
              <a:buFont typeface="Courier New" panose="02070309020205020404" pitchFamily="49" charset="0"/>
              <a:buChar char="o"/>
              <a:tabLst>
                <a:tab pos="457200" algn="l"/>
              </a:tabLst>
            </a:pPr>
            <a:r>
              <a:rPr lang="en-US" sz="2600" b="1" dirty="0">
                <a:solidFill>
                  <a:schemeClr val="dk1"/>
                </a:solidFill>
                <a:latin typeface="Times New Roman" panose="02020603050405020304" pitchFamily="18" charset="0"/>
                <a:ea typeface="Open Sans"/>
                <a:cs typeface="Times New Roman" panose="02020603050405020304" pitchFamily="18" charset="0"/>
                <a:sym typeface="Open Sans"/>
              </a:rPr>
              <a:t> 	Basis of Competition: </a:t>
            </a:r>
            <a:r>
              <a:rPr lang="en-US" sz="2600" u="sng" dirty="0">
                <a:solidFill>
                  <a:schemeClr val="dk1"/>
                </a:solidFill>
                <a:latin typeface="Times New Roman" panose="02020603050405020304" pitchFamily="18" charset="0"/>
                <a:ea typeface="Open Sans"/>
                <a:cs typeface="Times New Roman" panose="02020603050405020304" pitchFamily="18" charset="0"/>
                <a:sym typeface="Open Sans"/>
              </a:rPr>
              <a:t>Marketing, quality, &amp; price </a:t>
            </a: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vs</a:t>
            </a:r>
            <a:r>
              <a:rPr lang="en-US" sz="2600" b="1"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600" u="sng" dirty="0">
                <a:solidFill>
                  <a:schemeClr val="dk1"/>
                </a:solidFill>
                <a:latin typeface="Times New Roman" panose="02020603050405020304" pitchFamily="18" charset="0"/>
                <a:ea typeface="Open Sans"/>
                <a:cs typeface="Times New Roman" panose="02020603050405020304" pitchFamily="18" charset="0"/>
                <a:sym typeface="Open Sans"/>
              </a:rPr>
              <a:t>Price only </a:t>
            </a: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for PC.</a:t>
            </a:r>
          </a:p>
          <a:p>
            <a:pPr lvl="2">
              <a:lnSpc>
                <a:spcPct val="115000"/>
              </a:lnSpc>
              <a:buFont typeface="Courier New" panose="02070309020205020404" pitchFamily="49" charset="0"/>
              <a:buChar char="o"/>
              <a:tabLst>
                <a:tab pos="457200" algn="l"/>
              </a:tabLst>
            </a:pP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600" b="1" dirty="0">
                <a:solidFill>
                  <a:schemeClr val="dk1"/>
                </a:solidFill>
                <a:latin typeface="Times New Roman" panose="02020603050405020304" pitchFamily="18" charset="0"/>
                <a:ea typeface="Open Sans"/>
                <a:cs typeface="Times New Roman" panose="02020603050405020304" pitchFamily="18" charset="0"/>
                <a:sym typeface="Open Sans"/>
              </a:rPr>
              <a:t>Profits. </a:t>
            </a: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Firms aim to maximize it.</a:t>
            </a:r>
          </a:p>
          <a:p>
            <a:pPr>
              <a:lnSpc>
                <a:spcPct val="115000"/>
              </a:lnSpc>
              <a:buFont typeface="Courier New" panose="02070309020205020404" pitchFamily="49" charset="0"/>
              <a:buChar char="o"/>
              <a:tabLst>
                <a:tab pos="457200" algn="l"/>
              </a:tabLst>
            </a:pP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600" b="1" dirty="0">
                <a:solidFill>
                  <a:schemeClr val="dk1"/>
                </a:solidFill>
                <a:latin typeface="Times New Roman" panose="02020603050405020304" pitchFamily="18" charset="0"/>
                <a:ea typeface="Open Sans"/>
                <a:cs typeface="Times New Roman" panose="02020603050405020304" pitchFamily="18" charset="0"/>
                <a:sym typeface="Open Sans"/>
              </a:rPr>
              <a:t>Market share. </a:t>
            </a:r>
            <a:r>
              <a:rPr lang="en-US" sz="2600" u="sng" dirty="0">
                <a:solidFill>
                  <a:schemeClr val="dk1"/>
                </a:solidFill>
                <a:latin typeface="Times New Roman" panose="02020603050405020304" pitchFamily="18" charset="0"/>
                <a:ea typeface="Open Sans"/>
                <a:cs typeface="Times New Roman" panose="02020603050405020304" pitchFamily="18" charset="0"/>
                <a:sym typeface="Open Sans"/>
              </a:rPr>
              <a:t>Some</a:t>
            </a:r>
            <a:r>
              <a:rPr lang="en-US" sz="2600" b="1"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600" dirty="0">
                <a:latin typeface="Times New Roman" panose="02020603050405020304" pitchFamily="18" charset="0"/>
                <a:cs typeface="Times New Roman" panose="02020603050405020304" pitchFamily="18" charset="0"/>
              </a:rPr>
              <a:t>degree of market control vs.</a:t>
            </a: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 relatively </a:t>
            </a:r>
            <a:r>
              <a:rPr lang="en-US" sz="2600" u="sng" dirty="0">
                <a:solidFill>
                  <a:schemeClr val="dk1"/>
                </a:solidFill>
                <a:latin typeface="Times New Roman" panose="02020603050405020304" pitchFamily="18" charset="0"/>
                <a:ea typeface="Open Sans"/>
                <a:cs typeface="Times New Roman" panose="02020603050405020304" pitchFamily="18" charset="0"/>
                <a:sym typeface="Open Sans"/>
              </a:rPr>
              <a:t>small</a:t>
            </a:r>
            <a:r>
              <a:rPr lang="en-US" sz="2600" dirty="0">
                <a:solidFill>
                  <a:schemeClr val="dk1"/>
                </a:solidFill>
                <a:latin typeface="Times New Roman" panose="02020603050405020304" pitchFamily="18" charset="0"/>
                <a:ea typeface="Open Sans"/>
                <a:cs typeface="Times New Roman" panose="02020603050405020304" pitchFamily="18" charset="0"/>
                <a:sym typeface="Open Sans"/>
              </a:rPr>
              <a:t> for PC.</a:t>
            </a:r>
            <a:r>
              <a:rPr lang="en-US" sz="2600" dirty="0">
                <a:latin typeface="Times New Roman" panose="02020603050405020304" pitchFamily="18" charset="0"/>
                <a:cs typeface="Times New Roman" panose="02020603050405020304" pitchFamily="18" charset="0"/>
              </a:rPr>
              <a:t> </a:t>
            </a:r>
            <a:endParaRPr lang="en-US" sz="2600" u="sng"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6" name="Google Shape;302;p43">
            <a:extLst>
              <a:ext uri="{FF2B5EF4-FFF2-40B4-BE49-F238E27FC236}">
                <a16:creationId xmlns:a16="http://schemas.microsoft.com/office/drawing/2014/main" id="{AC58E700-5D73-7E2A-F727-0784A83BC47C}"/>
              </a:ext>
            </a:extLst>
          </p:cNvPr>
          <p:cNvSpPr/>
          <p:nvPr/>
        </p:nvSpPr>
        <p:spPr>
          <a:xfrm>
            <a:off x="0" y="6002379"/>
            <a:ext cx="12192000" cy="855621"/>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dirty="0">
                <a:solidFill>
                  <a:schemeClr val="lt1"/>
                </a:solidFill>
                <a:latin typeface="Open Sans SemiBold"/>
                <a:ea typeface="Open Sans SemiBold"/>
                <a:cs typeface="Open Sans SemiBold"/>
                <a:sym typeface="Open Sans SemiBold"/>
              </a:rPr>
              <a:t>          KENNESAW STATE UNIVERSITY  |  COLES COLLEGE OF BUSINESS</a:t>
            </a:r>
            <a:endParaRPr sz="1500" dirty="0"/>
          </a:p>
        </p:txBody>
      </p:sp>
      <p:sp>
        <p:nvSpPr>
          <p:cNvPr id="7" name="Google Shape;527;p69">
            <a:extLst>
              <a:ext uri="{FF2B5EF4-FFF2-40B4-BE49-F238E27FC236}">
                <a16:creationId xmlns:a16="http://schemas.microsoft.com/office/drawing/2014/main" id="{C2DAACA3-08BB-7487-6FDE-EE3B9A5138DA}"/>
              </a:ext>
            </a:extLst>
          </p:cNvPr>
          <p:cNvSpPr/>
          <p:nvPr/>
        </p:nvSpPr>
        <p:spPr>
          <a:xfrm>
            <a:off x="436211" y="23547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30564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anim calcmode="lin" valueType="num">
                                      <p:cBhvr additive="base">
                                        <p:cTn id="7" dur="500" fill="hold"/>
                                        <p:tgtEl>
                                          <p:spTgt spid="34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0">
                                            <p:txEl>
                                              <p:pRg st="1" end="1"/>
                                            </p:txEl>
                                          </p:spTgt>
                                        </p:tgtEl>
                                        <p:attrNameLst>
                                          <p:attrName>style.visibility</p:attrName>
                                        </p:attrNameLst>
                                      </p:cBhvr>
                                      <p:to>
                                        <p:strVal val="visible"/>
                                      </p:to>
                                    </p:set>
                                    <p:anim calcmode="lin" valueType="num">
                                      <p:cBhvr additive="base">
                                        <p:cTn id="13" dur="500" fill="hold"/>
                                        <p:tgtEl>
                                          <p:spTgt spid="34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0">
                                            <p:txEl>
                                              <p:pRg st="2" end="2"/>
                                            </p:txEl>
                                          </p:spTgt>
                                        </p:tgtEl>
                                        <p:attrNameLst>
                                          <p:attrName>style.visibility</p:attrName>
                                        </p:attrNameLst>
                                      </p:cBhvr>
                                      <p:to>
                                        <p:strVal val="visible"/>
                                      </p:to>
                                    </p:set>
                                    <p:anim calcmode="lin" valueType="num">
                                      <p:cBhvr additive="base">
                                        <p:cTn id="19" dur="500" fill="hold"/>
                                        <p:tgtEl>
                                          <p:spTgt spid="34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40">
                                            <p:txEl>
                                              <p:pRg st="3" end="3"/>
                                            </p:txEl>
                                          </p:spTgt>
                                        </p:tgtEl>
                                        <p:attrNameLst>
                                          <p:attrName>style.visibility</p:attrName>
                                        </p:attrNameLst>
                                      </p:cBhvr>
                                      <p:to>
                                        <p:strVal val="visible"/>
                                      </p:to>
                                    </p:set>
                                    <p:anim calcmode="lin" valueType="num">
                                      <p:cBhvr additive="base">
                                        <p:cTn id="25" dur="500" fill="hold"/>
                                        <p:tgtEl>
                                          <p:spTgt spid="34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40">
                                            <p:txEl>
                                              <p:pRg st="4" end="4"/>
                                            </p:txEl>
                                          </p:spTgt>
                                        </p:tgtEl>
                                        <p:attrNameLst>
                                          <p:attrName>style.visibility</p:attrName>
                                        </p:attrNameLst>
                                      </p:cBhvr>
                                      <p:to>
                                        <p:strVal val="visible"/>
                                      </p:to>
                                    </p:set>
                                    <p:anim calcmode="lin" valueType="num">
                                      <p:cBhvr additive="base">
                                        <p:cTn id="31" dur="500" fill="hold"/>
                                        <p:tgtEl>
                                          <p:spTgt spid="34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0">
                                            <p:txEl>
                                              <p:pRg st="5" end="5"/>
                                            </p:txEl>
                                          </p:spTgt>
                                        </p:tgtEl>
                                        <p:attrNameLst>
                                          <p:attrName>style.visibility</p:attrName>
                                        </p:attrNameLst>
                                      </p:cBhvr>
                                      <p:to>
                                        <p:strVal val="visible"/>
                                      </p:to>
                                    </p:set>
                                    <p:anim calcmode="lin" valueType="num">
                                      <p:cBhvr additive="base">
                                        <p:cTn id="37" dur="500" fill="hold"/>
                                        <p:tgtEl>
                                          <p:spTgt spid="34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40">
                                            <p:txEl>
                                              <p:pRg st="6" end="6"/>
                                            </p:txEl>
                                          </p:spTgt>
                                        </p:tgtEl>
                                        <p:attrNameLst>
                                          <p:attrName>style.visibility</p:attrName>
                                        </p:attrNameLst>
                                      </p:cBhvr>
                                      <p:to>
                                        <p:strVal val="visible"/>
                                      </p:to>
                                    </p:set>
                                    <p:anim calcmode="lin" valueType="num">
                                      <p:cBhvr additive="base">
                                        <p:cTn id="43" dur="500" fill="hold"/>
                                        <p:tgtEl>
                                          <p:spTgt spid="34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4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40">
                                            <p:txEl>
                                              <p:pRg st="7" end="7"/>
                                            </p:txEl>
                                          </p:spTgt>
                                        </p:tgtEl>
                                        <p:attrNameLst>
                                          <p:attrName>style.visibility</p:attrName>
                                        </p:attrNameLst>
                                      </p:cBhvr>
                                      <p:to>
                                        <p:strVal val="visible"/>
                                      </p:to>
                                    </p:set>
                                    <p:anim calcmode="lin" valueType="num">
                                      <p:cBhvr additive="base">
                                        <p:cTn id="49" dur="500" fill="hold"/>
                                        <p:tgtEl>
                                          <p:spTgt spid="340">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2.bp.blogspot.com/-anrBUMRTeNM/Ud7VboXsE_I/AAAAAAAAAB4/JNiTpwEqESQ/s1600/rivals-burger-king-1000cs0321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586" y="1769534"/>
            <a:ext cx="5200791" cy="3846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76836" y="1524652"/>
            <a:ext cx="3375750" cy="3693319"/>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Similar</a:t>
            </a:r>
          </a:p>
          <a:p>
            <a:r>
              <a:rPr lang="en-US" sz="2800" dirty="0">
                <a:latin typeface="Times New Roman" panose="02020603050405020304" pitchFamily="18" charset="0"/>
                <a:cs typeface="Times New Roman" panose="02020603050405020304" pitchFamily="18" charset="0"/>
              </a:rPr>
              <a:t>Little difference between competitors:          </a:t>
            </a:r>
          </a:p>
          <a:p>
            <a:pPr marL="463550" indent="-463550">
              <a:buFont typeface="+mj-lt"/>
              <a:buAutoNum type="romanLcPeriod"/>
            </a:pPr>
            <a:r>
              <a:rPr lang="en-US" sz="2800" dirty="0">
                <a:latin typeface="Times New Roman" panose="02020603050405020304" pitchFamily="18" charset="0"/>
                <a:cs typeface="Times New Roman" panose="02020603050405020304" pitchFamily="18" charset="0"/>
              </a:rPr>
              <a:t>Buns                </a:t>
            </a:r>
            <a:r>
              <a:rPr lang="en-US" sz="2200" dirty="0">
                <a:latin typeface="Times New Roman" panose="02020603050405020304" pitchFamily="18" charset="0"/>
                <a:cs typeface="Times New Roman" panose="02020603050405020304" pitchFamily="18" charset="0"/>
              </a:rPr>
              <a:t>(water, wheat, yeast)</a:t>
            </a:r>
          </a:p>
          <a:p>
            <a:pPr marL="463550" indent="-463550">
              <a:buFont typeface="+mj-lt"/>
              <a:buAutoNum type="romanLcPeriod"/>
            </a:pPr>
            <a:r>
              <a:rPr lang="en-US" sz="2800" dirty="0">
                <a:latin typeface="Times New Roman" panose="02020603050405020304" pitchFamily="18" charset="0"/>
                <a:cs typeface="Times New Roman" panose="02020603050405020304" pitchFamily="18" charset="0"/>
              </a:rPr>
              <a:t>Beef patty                </a:t>
            </a:r>
            <a:r>
              <a:rPr lang="en-US" sz="2200" dirty="0">
                <a:latin typeface="Times New Roman" panose="02020603050405020304" pitchFamily="18" charset="0"/>
                <a:cs typeface="Times New Roman" panose="02020603050405020304" pitchFamily="18" charset="0"/>
              </a:rPr>
              <a:t>(cow meat)</a:t>
            </a:r>
          </a:p>
          <a:p>
            <a:pPr marL="463550" indent="-463550">
              <a:buFont typeface="+mj-lt"/>
              <a:buAutoNum type="romanLcPeriod"/>
            </a:pPr>
            <a:r>
              <a:rPr lang="en-US" sz="2800" dirty="0">
                <a:latin typeface="Times New Roman" panose="02020603050405020304" pitchFamily="18" charset="0"/>
                <a:cs typeface="Times New Roman" panose="02020603050405020304" pitchFamily="18" charset="0"/>
              </a:rPr>
              <a:t>Ingredients              </a:t>
            </a:r>
            <a:r>
              <a:rPr lang="en-US" sz="2200" dirty="0">
                <a:latin typeface="Times New Roman" panose="02020603050405020304" pitchFamily="18" charset="0"/>
                <a:cs typeface="Times New Roman" panose="02020603050405020304" pitchFamily="18" charset="0"/>
              </a:rPr>
              <a:t>(Mayo, lettuce, etc.) </a:t>
            </a:r>
          </a:p>
        </p:txBody>
      </p:sp>
      <p:sp>
        <p:nvSpPr>
          <p:cNvPr id="4" name="Rectangle 3"/>
          <p:cNvSpPr/>
          <p:nvPr/>
        </p:nvSpPr>
        <p:spPr>
          <a:xfrm>
            <a:off x="8853377" y="1653469"/>
            <a:ext cx="3300663" cy="3847207"/>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Different</a:t>
            </a:r>
          </a:p>
          <a:p>
            <a:r>
              <a:rPr lang="en-US" sz="2700" dirty="0">
                <a:latin typeface="Times New Roman" panose="02020603050405020304" pitchFamily="18" charset="0"/>
                <a:cs typeface="Times New Roman" panose="02020603050405020304" pitchFamily="18" charset="0"/>
              </a:rPr>
              <a:t>Competitors advertise  </a:t>
            </a:r>
          </a:p>
          <a:p>
            <a:pPr marL="342900" indent="-342900">
              <a:buFont typeface="Wingdings" panose="05000000000000000000" pitchFamily="2" charset="2"/>
              <a:buChar char="§"/>
            </a:pPr>
            <a:r>
              <a:rPr lang="en-US" sz="2700" dirty="0">
                <a:latin typeface="Times New Roman" panose="02020603050405020304" pitchFamily="18" charset="0"/>
                <a:cs typeface="Times New Roman" panose="02020603050405020304" pitchFamily="18" charset="0"/>
              </a:rPr>
              <a:t>quality, </a:t>
            </a:r>
          </a:p>
          <a:p>
            <a:pPr marL="342900" indent="-342900">
              <a:buFont typeface="Wingdings" panose="05000000000000000000" pitchFamily="2" charset="2"/>
              <a:buChar char="§"/>
            </a:pPr>
            <a:r>
              <a:rPr lang="en-US" sz="2700" dirty="0">
                <a:latin typeface="Times New Roman" panose="02020603050405020304" pitchFamily="18" charset="0"/>
                <a:cs typeface="Times New Roman" panose="02020603050405020304" pitchFamily="18" charset="0"/>
              </a:rPr>
              <a:t>freshness;</a:t>
            </a:r>
          </a:p>
          <a:p>
            <a:pPr marL="342900" indent="-342900">
              <a:buFont typeface="Wingdings" panose="05000000000000000000" pitchFamily="2" charset="2"/>
              <a:buChar char="§"/>
            </a:pPr>
            <a:r>
              <a:rPr lang="en-US" sz="2700" dirty="0">
                <a:latin typeface="Times New Roman" panose="02020603050405020304" pitchFamily="18" charset="0"/>
                <a:cs typeface="Times New Roman" panose="02020603050405020304" pitchFamily="18" charset="0"/>
              </a:rPr>
              <a:t>grilled v. gridle</a:t>
            </a:r>
          </a:p>
          <a:p>
            <a:pPr marL="342900" indent="-342900">
              <a:buFont typeface="Wingdings" panose="05000000000000000000" pitchFamily="2" charset="2"/>
              <a:buChar char="§"/>
            </a:pPr>
            <a:r>
              <a:rPr lang="en-US" sz="2700" dirty="0">
                <a:latin typeface="Times New Roman" panose="02020603050405020304" pitchFamily="18" charset="0"/>
                <a:cs typeface="Times New Roman" panose="02020603050405020304" pitchFamily="18" charset="0"/>
              </a:rPr>
              <a:t>distinctive package </a:t>
            </a:r>
          </a:p>
          <a:p>
            <a:pPr marL="342900" indent="-342900">
              <a:buFont typeface="Wingdings" panose="05000000000000000000" pitchFamily="2" charset="2"/>
              <a:buChar char="§"/>
            </a:pPr>
            <a:r>
              <a:rPr lang="en-US" sz="2700" dirty="0">
                <a:latin typeface="Times New Roman" panose="02020603050405020304" pitchFamily="18" charset="0"/>
                <a:cs typeface="Times New Roman" panose="02020603050405020304" pitchFamily="18" charset="0"/>
              </a:rPr>
              <a:t>special service—e.g., money-back guarantee, etc. </a:t>
            </a:r>
          </a:p>
        </p:txBody>
      </p:sp>
      <p:sp>
        <p:nvSpPr>
          <p:cNvPr id="5" name="Google Shape;386;p53"/>
          <p:cNvSpPr/>
          <p:nvPr/>
        </p:nvSpPr>
        <p:spPr>
          <a:xfrm>
            <a:off x="602454" y="92525"/>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6" name="Google Shape;302;p43"/>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dirty="0">
                <a:solidFill>
                  <a:schemeClr val="lt1"/>
                </a:solidFill>
                <a:latin typeface="Open Sans SemiBold"/>
                <a:ea typeface="Open Sans SemiBold"/>
                <a:cs typeface="Open Sans SemiBold"/>
                <a:sym typeface="Open Sans SemiBold"/>
              </a:rPr>
              <a:t>          KENNESAW STATE UNIVERSITY  |  COLES COLLEGE OF BUSINESS</a:t>
            </a:r>
            <a:endParaRPr sz="1500" dirty="0"/>
          </a:p>
        </p:txBody>
      </p:sp>
      <p:sp>
        <p:nvSpPr>
          <p:cNvPr id="8" name="TextBox 7">
            <a:extLst>
              <a:ext uri="{FF2B5EF4-FFF2-40B4-BE49-F238E27FC236}">
                <a16:creationId xmlns:a16="http://schemas.microsoft.com/office/drawing/2014/main" id="{435D67AD-9E48-34F6-D461-0B159DD7E65F}"/>
              </a:ext>
            </a:extLst>
          </p:cNvPr>
          <p:cNvSpPr txBox="1"/>
          <p:nvPr/>
        </p:nvSpPr>
        <p:spPr>
          <a:xfrm>
            <a:off x="37960" y="823812"/>
            <a:ext cx="12154040" cy="584775"/>
          </a:xfrm>
          <a:prstGeom prst="rect">
            <a:avLst/>
          </a:prstGeom>
          <a:noFill/>
        </p:spPr>
        <p:txBody>
          <a:bodyPr wrap="square">
            <a:spAutoFit/>
          </a:bodyPr>
          <a:lstStyle/>
          <a:p>
            <a:pPr algn="ctr"/>
            <a:r>
              <a:rPr lang="en-US" sz="3200" b="1" dirty="0">
                <a:solidFill>
                  <a:srgbClr val="16361E"/>
                </a:solidFill>
                <a:latin typeface="Times New Roman" panose="02020603050405020304" pitchFamily="18" charset="0"/>
                <a:cs typeface="Times New Roman" panose="02020603050405020304" pitchFamily="18" charset="0"/>
              </a:rPr>
              <a:t>DIFFERENTIATION</a:t>
            </a:r>
            <a:r>
              <a:rPr lang="en-US" sz="3200" b="1" dirty="0">
                <a:solidFill>
                  <a:srgbClr val="16361E"/>
                </a:solidFill>
                <a:latin typeface="Times New Roman" panose="02020603050405020304" pitchFamily="18" charset="0"/>
                <a:ea typeface="Open Sans"/>
                <a:cs typeface="Times New Roman" panose="02020603050405020304" pitchFamily="18" charset="0"/>
                <a:sym typeface="Open Sans"/>
              </a:rPr>
              <a:t>   </a:t>
            </a:r>
            <a:endParaRPr lang="en-US" sz="3200" b="1" dirty="0">
              <a:solidFill>
                <a:srgbClr val="16361E"/>
              </a:solidFill>
            </a:endParaRPr>
          </a:p>
        </p:txBody>
      </p:sp>
      <p:cxnSp>
        <p:nvCxnSpPr>
          <p:cNvPr id="7" name="Google Shape;339;p47">
            <a:extLst>
              <a:ext uri="{FF2B5EF4-FFF2-40B4-BE49-F238E27FC236}">
                <a16:creationId xmlns:a16="http://schemas.microsoft.com/office/drawing/2014/main" id="{6A32120A-1669-C00E-10F1-97639D09C3CB}"/>
              </a:ext>
            </a:extLst>
          </p:cNvPr>
          <p:cNvCxnSpPr/>
          <p:nvPr/>
        </p:nvCxnSpPr>
        <p:spPr>
          <a:xfrm>
            <a:off x="3971400" y="1431648"/>
            <a:ext cx="4249200" cy="0"/>
          </a:xfrm>
          <a:prstGeom prst="straightConnector1">
            <a:avLst/>
          </a:prstGeom>
          <a:noFill/>
          <a:ln w="28575" cap="flat" cmpd="sng">
            <a:solidFill>
              <a:srgbClr val="00262C"/>
            </a:solidFill>
            <a:prstDash val="solid"/>
            <a:miter lim="800000"/>
            <a:headEnd type="none" w="sm" len="sm"/>
            <a:tailEnd type="none" w="sm" len="sm"/>
          </a:ln>
        </p:spPr>
      </p:cxnSp>
    </p:spTree>
    <p:extLst>
      <p:ext uri="{BB962C8B-B14F-4D97-AF65-F5344CB8AC3E}">
        <p14:creationId xmlns:p14="http://schemas.microsoft.com/office/powerpoint/2010/main" val="378715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anim calcmode="lin" valueType="num">
                                      <p:cBhvr additive="base">
                                        <p:cTn id="3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1" end="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 calcmode="lin" valueType="num">
                                      <p:cBhvr additive="base">
                                        <p:cTn id="4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2" end="2"/>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 calcmode="lin" valueType="num">
                                      <p:cBhvr additive="base">
                                        <p:cTn id="4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anim calcmode="lin" valueType="num">
                                      <p:cBhvr additive="base">
                                        <p:cTn id="5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anim calcmode="lin" valueType="num">
                                      <p:cBhvr additive="base">
                                        <p:cTn id="5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
                                            <p:txEl>
                                              <p:pRg st="6" end="6"/>
                                            </p:txEl>
                                          </p:spTgt>
                                        </p:tgtEl>
                                        <p:attrNameLst>
                                          <p:attrName>style.visibility</p:attrName>
                                        </p:attrNameLst>
                                      </p:cBhvr>
                                      <p:to>
                                        <p:strVal val="visible"/>
                                      </p:to>
                                    </p:set>
                                    <p:anim calcmode="lin" valueType="num">
                                      <p:cBhvr additive="base">
                                        <p:cTn id="5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C4BDE-D1FE-89C5-D54B-67A7024CDC37}"/>
            </a:ext>
          </a:extLst>
        </p:cNvPr>
        <p:cNvGrpSpPr/>
        <p:nvPr/>
      </p:nvGrpSpPr>
      <p:grpSpPr>
        <a:xfrm>
          <a:off x="0" y="0"/>
          <a:ext cx="0" cy="0"/>
          <a:chOff x="0" y="0"/>
          <a:chExt cx="0" cy="0"/>
        </a:xfrm>
      </p:grpSpPr>
      <p:sp>
        <p:nvSpPr>
          <p:cNvPr id="5" name="Google Shape;386;p53">
            <a:extLst>
              <a:ext uri="{FF2B5EF4-FFF2-40B4-BE49-F238E27FC236}">
                <a16:creationId xmlns:a16="http://schemas.microsoft.com/office/drawing/2014/main" id="{B4001D2B-F3A7-42A2-ED8B-63678E2B3648}"/>
              </a:ext>
            </a:extLst>
          </p:cNvPr>
          <p:cNvSpPr/>
          <p:nvPr/>
        </p:nvSpPr>
        <p:spPr>
          <a:xfrm>
            <a:off x="602454" y="92525"/>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6" name="Google Shape;302;p43">
            <a:extLst>
              <a:ext uri="{FF2B5EF4-FFF2-40B4-BE49-F238E27FC236}">
                <a16:creationId xmlns:a16="http://schemas.microsoft.com/office/drawing/2014/main" id="{EEC7CA8B-64DB-4D8C-8937-81809AC34AE5}"/>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dirty="0">
                <a:solidFill>
                  <a:schemeClr val="lt1"/>
                </a:solidFill>
                <a:latin typeface="Open Sans SemiBold"/>
                <a:ea typeface="Open Sans SemiBold"/>
                <a:cs typeface="Open Sans SemiBold"/>
                <a:sym typeface="Open Sans SemiBold"/>
              </a:rPr>
              <a:t>          KENNESAW STATE UNIVERSITY  |  COLES COLLEGE OF BUSINESS</a:t>
            </a:r>
            <a:endParaRPr sz="1500" dirty="0"/>
          </a:p>
        </p:txBody>
      </p:sp>
      <p:sp>
        <p:nvSpPr>
          <p:cNvPr id="10" name="TextBox 9">
            <a:extLst>
              <a:ext uri="{FF2B5EF4-FFF2-40B4-BE49-F238E27FC236}">
                <a16:creationId xmlns:a16="http://schemas.microsoft.com/office/drawing/2014/main" id="{D48348B6-3BE9-D310-1F7A-359758E747A6}"/>
              </a:ext>
            </a:extLst>
          </p:cNvPr>
          <p:cNvSpPr txBox="1"/>
          <p:nvPr/>
        </p:nvSpPr>
        <p:spPr>
          <a:xfrm>
            <a:off x="602454" y="1367725"/>
            <a:ext cx="10991235" cy="3970318"/>
          </a:xfrm>
          <a:prstGeom prst="rect">
            <a:avLst/>
          </a:prstGeom>
          <a:noFill/>
        </p:spPr>
        <p:txBody>
          <a:bodyPr wrap="square">
            <a:spAutoFit/>
          </a:bodyPr>
          <a:lstStyle/>
          <a:p>
            <a:r>
              <a:rPr lang="en-US" sz="2800" b="1" i="0" dirty="0">
                <a:solidFill>
                  <a:srgbClr val="1A1D28"/>
                </a:solidFill>
                <a:effectLst/>
                <a:latin typeface="Times New Roman" panose="02020603050405020304" pitchFamily="18" charset="0"/>
                <a:cs typeface="Times New Roman" panose="02020603050405020304" pitchFamily="18" charset="0"/>
              </a:rPr>
              <a:t>It is more difficult to analyze a monopolistically competitive market than a perfectly competitive market because in a monopolistically competitive market</a:t>
            </a:r>
            <a:br>
              <a:rPr lang="en-US" sz="2800" dirty="0">
                <a:latin typeface="Times New Roman" panose="02020603050405020304" pitchFamily="18" charset="0"/>
                <a:cs typeface="Times New Roman" panose="02020603050405020304" pitchFamily="18" charset="0"/>
              </a:rPr>
            </a:br>
            <a:r>
              <a:rPr lang="en-US" sz="2800" b="0" i="0" dirty="0">
                <a:solidFill>
                  <a:srgbClr val="1A1D28"/>
                </a:solidFill>
                <a:effectLst/>
                <a:latin typeface="Times New Roman" panose="02020603050405020304" pitchFamily="18" charset="0"/>
                <a:cs typeface="Times New Roman" panose="02020603050405020304" pitchFamily="18" charset="0"/>
              </a:rPr>
              <a:t>A. products are differentiated, which results in nonprice competition.</a:t>
            </a:r>
            <a:br>
              <a:rPr lang="en-US" sz="2800" dirty="0">
                <a:latin typeface="Times New Roman" panose="02020603050405020304" pitchFamily="18" charset="0"/>
                <a:cs typeface="Times New Roman" panose="02020603050405020304" pitchFamily="18" charset="0"/>
              </a:rPr>
            </a:br>
            <a:r>
              <a:rPr lang="en-US" sz="2800" b="0" i="0" dirty="0">
                <a:solidFill>
                  <a:srgbClr val="1A1D28"/>
                </a:solidFill>
                <a:effectLst/>
                <a:latin typeface="Times New Roman" panose="02020603050405020304" pitchFamily="18" charset="0"/>
                <a:cs typeface="Times New Roman" panose="02020603050405020304" pitchFamily="18" charset="0"/>
              </a:rPr>
              <a:t>B. a normal profit in the long run is normal.</a:t>
            </a:r>
            <a:br>
              <a:rPr lang="en-US" sz="2800" dirty="0">
                <a:latin typeface="Times New Roman" panose="02020603050405020304" pitchFamily="18" charset="0"/>
                <a:cs typeface="Times New Roman" panose="02020603050405020304" pitchFamily="18" charset="0"/>
              </a:rPr>
            </a:br>
            <a:r>
              <a:rPr lang="en-US" sz="2800" b="0" i="0" dirty="0">
                <a:solidFill>
                  <a:srgbClr val="1A1D28"/>
                </a:solidFill>
                <a:effectLst/>
                <a:latin typeface="Times New Roman" panose="02020603050405020304" pitchFamily="18" charset="0"/>
                <a:cs typeface="Times New Roman" panose="02020603050405020304" pitchFamily="18" charset="0"/>
              </a:rPr>
              <a:t>C. there is only one firm.</a:t>
            </a:r>
            <a:br>
              <a:rPr lang="en-US" sz="2800" dirty="0">
                <a:latin typeface="Times New Roman" panose="02020603050405020304" pitchFamily="18" charset="0"/>
                <a:cs typeface="Times New Roman" panose="02020603050405020304" pitchFamily="18" charset="0"/>
              </a:rPr>
            </a:br>
            <a:r>
              <a:rPr lang="en-US" sz="2800" b="0" i="0" dirty="0">
                <a:solidFill>
                  <a:srgbClr val="1A1D28"/>
                </a:solidFill>
                <a:effectLst/>
                <a:latin typeface="Times New Roman" panose="02020603050405020304" pitchFamily="18" charset="0"/>
                <a:cs typeface="Times New Roman" panose="02020603050405020304" pitchFamily="18" charset="0"/>
              </a:rPr>
              <a:t>D. firms are characterized by mutual interdependence</a:t>
            </a:r>
          </a:p>
          <a:p>
            <a:endParaRPr lang="en-US" sz="2800" dirty="0">
              <a:solidFill>
                <a:srgbClr val="1A1D28"/>
              </a:solidFill>
              <a:latin typeface="Times New Roman" panose="02020603050405020304" pitchFamily="18" charset="0"/>
              <a:cs typeface="Times New Roman" panose="02020603050405020304" pitchFamily="18" charset="0"/>
            </a:endParaRPr>
          </a:p>
          <a:p>
            <a:r>
              <a:rPr lang="en-US" sz="2800" b="1" dirty="0">
                <a:solidFill>
                  <a:srgbClr val="1A1D28"/>
                </a:solidFill>
                <a:latin typeface="Times New Roman" panose="02020603050405020304" pitchFamily="18" charset="0"/>
                <a:cs typeface="Times New Roman" panose="02020603050405020304" pitchFamily="18" charset="0"/>
              </a:rPr>
              <a:t>ANSWER: A</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63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61" name="Google Shape;461;p61"/>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7" name="Google Shape;440;p59"/>
          <p:cNvSpPr txBox="1"/>
          <p:nvPr/>
        </p:nvSpPr>
        <p:spPr>
          <a:xfrm>
            <a:off x="227610" y="920429"/>
            <a:ext cx="12192000" cy="18516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3600" b="1" dirty="0">
                <a:solidFill>
                  <a:srgbClr val="293E1A"/>
                </a:solidFill>
                <a:latin typeface="Times New Roman" panose="02020603050405020304" pitchFamily="18" charset="0"/>
                <a:ea typeface="Open Sans"/>
                <a:cs typeface="Times New Roman" panose="02020603050405020304" pitchFamily="18" charset="0"/>
                <a:sym typeface="Open Sans"/>
              </a:rPr>
              <a:t> </a:t>
            </a:r>
            <a:endParaRPr sz="3600" b="1" dirty="0">
              <a:solidFill>
                <a:srgbClr val="293E1A"/>
              </a:solidFill>
              <a:latin typeface="Times New Roman" panose="02020603050405020304" pitchFamily="18" charset="0"/>
              <a:ea typeface="Open Sans"/>
              <a:cs typeface="Times New Roman" panose="02020603050405020304" pitchFamily="18" charset="0"/>
              <a:sym typeface="Open Sans"/>
            </a:endParaRPr>
          </a:p>
          <a:p>
            <a:pPr marL="0" marR="0" lvl="0" indent="0" algn="ctr" rtl="0">
              <a:lnSpc>
                <a:spcPct val="115000"/>
              </a:lnSpc>
              <a:spcBef>
                <a:spcPts val="0"/>
              </a:spcBef>
              <a:spcAft>
                <a:spcPts val="0"/>
              </a:spcAft>
              <a:buNone/>
            </a:pPr>
            <a:endParaRPr sz="2500" b="1" dirty="0">
              <a:latin typeface="Open Sans"/>
              <a:ea typeface="Open Sans"/>
              <a:cs typeface="Open Sans"/>
              <a:sym typeface="Open Sans"/>
            </a:endParaRPr>
          </a:p>
        </p:txBody>
      </p:sp>
      <p:sp>
        <p:nvSpPr>
          <p:cNvPr id="9" name="Google Shape;467;p62">
            <a:extLst>
              <a:ext uri="{FF2B5EF4-FFF2-40B4-BE49-F238E27FC236}">
                <a16:creationId xmlns:a16="http://schemas.microsoft.com/office/drawing/2014/main" id="{41EFE3A7-707C-C433-4F1B-2243A967A458}"/>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936001E0-1476-96D5-C32C-FE07B1334873}"/>
              </a:ext>
            </a:extLst>
          </p:cNvPr>
          <p:cNvSpPr txBox="1"/>
          <p:nvPr/>
        </p:nvSpPr>
        <p:spPr>
          <a:xfrm>
            <a:off x="1354568" y="1185268"/>
            <a:ext cx="799085" cy="4524315"/>
          </a:xfrm>
          <a:prstGeom prst="rect">
            <a:avLst/>
          </a:prstGeom>
          <a:noFill/>
        </p:spPr>
        <p:txBody>
          <a:bodyPr wrap="square">
            <a:spAutoFit/>
          </a:bodyPr>
          <a:lstStyle/>
          <a:p>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O</a:t>
            </a:r>
          </a:p>
          <a:p>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L</a:t>
            </a:r>
          </a:p>
          <a:p>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I</a:t>
            </a:r>
          </a:p>
          <a:p>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G</a:t>
            </a:r>
          </a:p>
          <a:p>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O</a:t>
            </a:r>
          </a:p>
          <a:p>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P</a:t>
            </a:r>
          </a:p>
          <a:p>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O</a:t>
            </a:r>
          </a:p>
          <a:p>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L</a:t>
            </a:r>
          </a:p>
          <a:p>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Y</a:t>
            </a:r>
            <a:endParaRPr lang="en-US" sz="3200" dirty="0"/>
          </a:p>
        </p:txBody>
      </p:sp>
      <p:pic>
        <p:nvPicPr>
          <p:cNvPr id="6" name="Picture 5">
            <a:extLst>
              <a:ext uri="{FF2B5EF4-FFF2-40B4-BE49-F238E27FC236}">
                <a16:creationId xmlns:a16="http://schemas.microsoft.com/office/drawing/2014/main" id="{6B2AA305-E0BD-B00B-C02E-DB5148B2AAD2}"/>
              </a:ext>
            </a:extLst>
          </p:cNvPr>
          <p:cNvPicPr>
            <a:picLocks noChangeAspect="1"/>
          </p:cNvPicPr>
          <p:nvPr/>
        </p:nvPicPr>
        <p:blipFill>
          <a:blip r:embed="rId3"/>
          <a:stretch>
            <a:fillRect/>
          </a:stretch>
        </p:blipFill>
        <p:spPr>
          <a:xfrm>
            <a:off x="2531632" y="966736"/>
            <a:ext cx="8001000" cy="492452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2"/>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468" name="Google Shape;468;p62"/>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469" name="Google Shape;469;p62"/>
          <p:cNvSpPr txBox="1"/>
          <p:nvPr/>
        </p:nvSpPr>
        <p:spPr>
          <a:xfrm>
            <a:off x="974400" y="931933"/>
            <a:ext cx="10243200" cy="8661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6000" dirty="0">
                <a:latin typeface="Times New Roman" panose="02020603050405020304" pitchFamily="18" charset="0"/>
                <a:ea typeface="Open Sans ExtraBold"/>
                <a:cs typeface="Times New Roman" panose="02020603050405020304" pitchFamily="18" charset="0"/>
                <a:sym typeface="Open Sans ExtraBold"/>
              </a:rPr>
              <a:t>CELL PHONE PROVIDERS</a:t>
            </a:r>
            <a:endParaRPr sz="6000" dirty="0">
              <a:latin typeface="Times New Roman" panose="02020603050405020304" pitchFamily="18" charset="0"/>
              <a:ea typeface="Open Sans ExtraBold"/>
              <a:cs typeface="Times New Roman" panose="02020603050405020304" pitchFamily="18" charset="0"/>
              <a:sym typeface="Open Sans ExtraBold"/>
            </a:endParaRPr>
          </a:p>
          <a:p>
            <a:pPr marL="0" marR="0" lvl="0" indent="0" algn="ctr" rtl="0">
              <a:lnSpc>
                <a:spcPct val="115000"/>
              </a:lnSpc>
              <a:spcBef>
                <a:spcPts val="0"/>
              </a:spcBef>
              <a:spcAft>
                <a:spcPts val="0"/>
              </a:spcAft>
              <a:buNone/>
            </a:pPr>
            <a:endParaRPr sz="2500" b="1" dirty="0">
              <a:latin typeface="Open Sans"/>
              <a:ea typeface="Open Sans"/>
              <a:cs typeface="Open Sans"/>
              <a:sym typeface="Open Sans"/>
            </a:endParaRPr>
          </a:p>
        </p:txBody>
      </p:sp>
      <p:pic>
        <p:nvPicPr>
          <p:cNvPr id="470" name="Google Shape;470;p62"/>
          <p:cNvPicPr preferRelativeResize="0"/>
          <p:nvPr/>
        </p:nvPicPr>
        <p:blipFill>
          <a:blip r:embed="rId3">
            <a:alphaModFix/>
          </a:blip>
          <a:stretch>
            <a:fillRect/>
          </a:stretch>
        </p:blipFill>
        <p:spPr>
          <a:xfrm>
            <a:off x="2926100" y="2050225"/>
            <a:ext cx="3774912" cy="2512025"/>
          </a:xfrm>
          <a:prstGeom prst="rect">
            <a:avLst/>
          </a:prstGeom>
          <a:noFill/>
          <a:ln>
            <a:noFill/>
          </a:ln>
        </p:spPr>
      </p:pic>
      <p:pic>
        <p:nvPicPr>
          <p:cNvPr id="471" name="Google Shape;471;p62"/>
          <p:cNvPicPr preferRelativeResize="0"/>
          <p:nvPr/>
        </p:nvPicPr>
        <p:blipFill>
          <a:blip r:embed="rId4">
            <a:alphaModFix/>
          </a:blip>
          <a:stretch>
            <a:fillRect/>
          </a:stretch>
        </p:blipFill>
        <p:spPr>
          <a:xfrm>
            <a:off x="7708225" y="2207075"/>
            <a:ext cx="4153800" cy="1723825"/>
          </a:xfrm>
          <a:prstGeom prst="rect">
            <a:avLst/>
          </a:prstGeom>
          <a:noFill/>
          <a:ln>
            <a:noFill/>
          </a:ln>
        </p:spPr>
      </p:pic>
      <p:pic>
        <p:nvPicPr>
          <p:cNvPr id="472" name="Google Shape;472;p62"/>
          <p:cNvPicPr preferRelativeResize="0"/>
          <p:nvPr/>
        </p:nvPicPr>
        <p:blipFill>
          <a:blip r:embed="rId5">
            <a:alphaModFix/>
          </a:blip>
          <a:stretch>
            <a:fillRect/>
          </a:stretch>
        </p:blipFill>
        <p:spPr>
          <a:xfrm>
            <a:off x="190125" y="2471650"/>
            <a:ext cx="2735975" cy="2735975"/>
          </a:xfrm>
          <a:prstGeom prst="rect">
            <a:avLst/>
          </a:prstGeom>
          <a:noFill/>
          <a:ln>
            <a:noFill/>
          </a:ln>
        </p:spPr>
      </p:pic>
      <p:pic>
        <p:nvPicPr>
          <p:cNvPr id="473" name="Google Shape;473;p62"/>
          <p:cNvPicPr preferRelativeResize="0"/>
          <p:nvPr/>
        </p:nvPicPr>
        <p:blipFill>
          <a:blip r:embed="rId6">
            <a:alphaModFix/>
          </a:blip>
          <a:stretch>
            <a:fillRect/>
          </a:stretch>
        </p:blipFill>
        <p:spPr>
          <a:xfrm>
            <a:off x="4267202" y="4087750"/>
            <a:ext cx="5712471" cy="1904149"/>
          </a:xfrm>
          <a:prstGeom prst="rect">
            <a:avLst/>
          </a:prstGeom>
          <a:noFill/>
          <a:ln>
            <a:noFill/>
          </a:ln>
        </p:spPr>
      </p:pic>
      <p:cxnSp>
        <p:nvCxnSpPr>
          <p:cNvPr id="2" name="Google Shape;339;p47">
            <a:extLst>
              <a:ext uri="{FF2B5EF4-FFF2-40B4-BE49-F238E27FC236}">
                <a16:creationId xmlns:a16="http://schemas.microsoft.com/office/drawing/2014/main" id="{F52D4224-783B-1F07-A3DA-D53D90DF5EA6}"/>
              </a:ext>
            </a:extLst>
          </p:cNvPr>
          <p:cNvCxnSpPr/>
          <p:nvPr/>
        </p:nvCxnSpPr>
        <p:spPr>
          <a:xfrm>
            <a:off x="3971400" y="2050225"/>
            <a:ext cx="4249200" cy="0"/>
          </a:xfrm>
          <a:prstGeom prst="straightConnector1">
            <a:avLst/>
          </a:prstGeom>
          <a:noFill/>
          <a:ln w="28575" cap="flat" cmpd="sng">
            <a:solidFill>
              <a:srgbClr val="00262C"/>
            </a:solidFill>
            <a:prstDash val="solid"/>
            <a:miter lim="800000"/>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content.worldcarfans.co/2008/11/medium/gm-ford-chrysle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18" y="2016425"/>
            <a:ext cx="6435969"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467;p62"/>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4" name="Google Shape;468;p62"/>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5" name="TextBox 4"/>
          <p:cNvSpPr txBox="1"/>
          <p:nvPr/>
        </p:nvSpPr>
        <p:spPr>
          <a:xfrm>
            <a:off x="0" y="1022202"/>
            <a:ext cx="12192000" cy="861774"/>
          </a:xfrm>
          <a:prstGeom prst="rect">
            <a:avLst/>
          </a:prstGeom>
          <a:noFill/>
        </p:spPr>
        <p:txBody>
          <a:bodyPr wrap="square" rtlCol="0">
            <a:spAutoFit/>
          </a:bodyPr>
          <a:lstStyle/>
          <a:p>
            <a:pPr algn="ctr"/>
            <a:r>
              <a:rPr lang="en-US" sz="5000" dirty="0">
                <a:latin typeface="Times New Roman" panose="02020603050405020304" pitchFamily="18" charset="0"/>
                <a:cs typeface="Times New Roman" panose="02020603050405020304" pitchFamily="18" charset="0"/>
              </a:rPr>
              <a:t>U.S. AUTOMOBILE MANUFACTURES</a:t>
            </a:r>
          </a:p>
        </p:txBody>
      </p:sp>
      <p:pic>
        <p:nvPicPr>
          <p:cNvPr id="9" name="Picture 8">
            <a:extLst>
              <a:ext uri="{FF2B5EF4-FFF2-40B4-BE49-F238E27FC236}">
                <a16:creationId xmlns:a16="http://schemas.microsoft.com/office/drawing/2014/main" id="{E8665CD2-DBA1-E9AA-97A8-C7785746D7E4}"/>
              </a:ext>
            </a:extLst>
          </p:cNvPr>
          <p:cNvPicPr>
            <a:picLocks noChangeAspect="1"/>
          </p:cNvPicPr>
          <p:nvPr/>
        </p:nvPicPr>
        <p:blipFill>
          <a:blip r:embed="rId3"/>
          <a:stretch>
            <a:fillRect/>
          </a:stretch>
        </p:blipFill>
        <p:spPr>
          <a:xfrm>
            <a:off x="7997885" y="3173157"/>
            <a:ext cx="3553646" cy="1662012"/>
          </a:xfrm>
          <a:prstGeom prst="rect">
            <a:avLst/>
          </a:prstGeom>
        </p:spPr>
      </p:pic>
      <p:cxnSp>
        <p:nvCxnSpPr>
          <p:cNvPr id="6" name="Google Shape;339;p47">
            <a:extLst>
              <a:ext uri="{FF2B5EF4-FFF2-40B4-BE49-F238E27FC236}">
                <a16:creationId xmlns:a16="http://schemas.microsoft.com/office/drawing/2014/main" id="{29AE8B54-AEC0-62D8-ABA0-3B7E10197F71}"/>
              </a:ext>
            </a:extLst>
          </p:cNvPr>
          <p:cNvCxnSpPr/>
          <p:nvPr/>
        </p:nvCxnSpPr>
        <p:spPr>
          <a:xfrm>
            <a:off x="3971400" y="1893988"/>
            <a:ext cx="4249200" cy="0"/>
          </a:xfrm>
          <a:prstGeom prst="straightConnector1">
            <a:avLst/>
          </a:prstGeom>
          <a:noFill/>
          <a:ln w="28575" cap="flat" cmpd="sng">
            <a:solidFill>
              <a:srgbClr val="00262C"/>
            </a:solidFill>
            <a:prstDash val="solid"/>
            <a:miter lim="800000"/>
            <a:headEnd type="none" w="sm" len="sm"/>
            <a:tailEnd type="none" w="sm" len="sm"/>
          </a:ln>
        </p:spPr>
      </p:cxnSp>
    </p:spTree>
    <p:extLst>
      <p:ext uri="{BB962C8B-B14F-4D97-AF65-F5344CB8AC3E}">
        <p14:creationId xmlns:p14="http://schemas.microsoft.com/office/powerpoint/2010/main" val="15436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60"/>
          <p:cNvPicPr preferRelativeResize="0"/>
          <p:nvPr/>
        </p:nvPicPr>
        <p:blipFill>
          <a:blip r:embed="rId3">
            <a:alphaModFix/>
          </a:blip>
          <a:stretch>
            <a:fillRect/>
          </a:stretch>
        </p:blipFill>
        <p:spPr>
          <a:xfrm>
            <a:off x="385525" y="4053024"/>
            <a:ext cx="3681149" cy="1864650"/>
          </a:xfrm>
          <a:prstGeom prst="rect">
            <a:avLst/>
          </a:prstGeom>
          <a:noFill/>
          <a:ln>
            <a:noFill/>
          </a:ln>
        </p:spPr>
      </p:pic>
      <p:sp>
        <p:nvSpPr>
          <p:cNvPr id="447" name="Google Shape;447;p60"/>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448" name="Google Shape;448;p60"/>
          <p:cNvSpPr txBox="1"/>
          <p:nvPr/>
        </p:nvSpPr>
        <p:spPr>
          <a:xfrm>
            <a:off x="4066674" y="964227"/>
            <a:ext cx="4702500" cy="8661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6000" dirty="0">
                <a:latin typeface="Times New Roman" panose="02020603050405020304" pitchFamily="18" charset="0"/>
                <a:ea typeface="Open Sans ExtraBold"/>
                <a:cs typeface="Times New Roman" panose="02020603050405020304" pitchFamily="18" charset="0"/>
                <a:sym typeface="Open Sans ExtraBold"/>
              </a:rPr>
              <a:t>MEDIA</a:t>
            </a:r>
            <a:endParaRPr sz="6000" dirty="0">
              <a:latin typeface="Times New Roman" panose="02020603050405020304" pitchFamily="18" charset="0"/>
              <a:ea typeface="Open Sans ExtraBold"/>
              <a:cs typeface="Times New Roman" panose="02020603050405020304" pitchFamily="18" charset="0"/>
              <a:sym typeface="Open Sans ExtraBold"/>
            </a:endParaRPr>
          </a:p>
          <a:p>
            <a:pPr marL="0" marR="0" lvl="0" indent="0" algn="ctr" rtl="0">
              <a:lnSpc>
                <a:spcPct val="115000"/>
              </a:lnSpc>
              <a:spcBef>
                <a:spcPts val="0"/>
              </a:spcBef>
              <a:spcAft>
                <a:spcPts val="0"/>
              </a:spcAft>
              <a:buNone/>
            </a:pPr>
            <a:endParaRPr sz="2500" b="1" dirty="0">
              <a:latin typeface="Open Sans"/>
              <a:ea typeface="Open Sans"/>
              <a:cs typeface="Open Sans"/>
              <a:sym typeface="Open Sans"/>
            </a:endParaRPr>
          </a:p>
        </p:txBody>
      </p:sp>
      <p:pic>
        <p:nvPicPr>
          <p:cNvPr id="449" name="Google Shape;449;p60"/>
          <p:cNvPicPr preferRelativeResize="0"/>
          <p:nvPr/>
        </p:nvPicPr>
        <p:blipFill>
          <a:blip r:embed="rId4">
            <a:alphaModFix/>
          </a:blip>
          <a:stretch>
            <a:fillRect/>
          </a:stretch>
        </p:blipFill>
        <p:spPr>
          <a:xfrm>
            <a:off x="385525" y="1982818"/>
            <a:ext cx="3319425" cy="1864650"/>
          </a:xfrm>
          <a:prstGeom prst="rect">
            <a:avLst/>
          </a:prstGeom>
          <a:noFill/>
          <a:ln>
            <a:noFill/>
          </a:ln>
        </p:spPr>
      </p:pic>
      <p:pic>
        <p:nvPicPr>
          <p:cNvPr id="450" name="Google Shape;450;p60"/>
          <p:cNvPicPr preferRelativeResize="0"/>
          <p:nvPr/>
        </p:nvPicPr>
        <p:blipFill>
          <a:blip r:embed="rId5">
            <a:alphaModFix/>
          </a:blip>
          <a:stretch>
            <a:fillRect/>
          </a:stretch>
        </p:blipFill>
        <p:spPr>
          <a:xfrm>
            <a:off x="8674768" y="3405993"/>
            <a:ext cx="3451605" cy="914819"/>
          </a:xfrm>
          <a:prstGeom prst="rect">
            <a:avLst/>
          </a:prstGeom>
          <a:noFill/>
          <a:ln>
            <a:noFill/>
          </a:ln>
        </p:spPr>
      </p:pic>
      <p:pic>
        <p:nvPicPr>
          <p:cNvPr id="451" name="Google Shape;451;p60"/>
          <p:cNvPicPr preferRelativeResize="0"/>
          <p:nvPr/>
        </p:nvPicPr>
        <p:blipFill>
          <a:blip r:embed="rId6">
            <a:alphaModFix/>
          </a:blip>
          <a:stretch>
            <a:fillRect/>
          </a:stretch>
        </p:blipFill>
        <p:spPr>
          <a:xfrm>
            <a:off x="8807114" y="1892753"/>
            <a:ext cx="3013981" cy="1126820"/>
          </a:xfrm>
          <a:prstGeom prst="rect">
            <a:avLst/>
          </a:prstGeom>
          <a:noFill/>
          <a:ln>
            <a:noFill/>
          </a:ln>
        </p:spPr>
      </p:pic>
      <p:pic>
        <p:nvPicPr>
          <p:cNvPr id="452" name="Google Shape;452;p60"/>
          <p:cNvPicPr preferRelativeResize="0"/>
          <p:nvPr/>
        </p:nvPicPr>
        <p:blipFill>
          <a:blip r:embed="rId7">
            <a:alphaModFix/>
          </a:blip>
          <a:stretch>
            <a:fillRect/>
          </a:stretch>
        </p:blipFill>
        <p:spPr>
          <a:xfrm>
            <a:off x="6927620" y="4979557"/>
            <a:ext cx="4702499" cy="697290"/>
          </a:xfrm>
          <a:prstGeom prst="rect">
            <a:avLst/>
          </a:prstGeom>
          <a:noFill/>
          <a:ln>
            <a:noFill/>
          </a:ln>
        </p:spPr>
      </p:pic>
      <p:pic>
        <p:nvPicPr>
          <p:cNvPr id="453" name="Google Shape;453;p60"/>
          <p:cNvPicPr preferRelativeResize="0"/>
          <p:nvPr/>
        </p:nvPicPr>
        <p:blipFill>
          <a:blip r:embed="rId8">
            <a:alphaModFix/>
          </a:blip>
          <a:stretch>
            <a:fillRect/>
          </a:stretch>
        </p:blipFill>
        <p:spPr>
          <a:xfrm>
            <a:off x="3517233" y="3335593"/>
            <a:ext cx="4702499" cy="1818542"/>
          </a:xfrm>
          <a:prstGeom prst="rect">
            <a:avLst/>
          </a:prstGeom>
          <a:noFill/>
          <a:ln>
            <a:noFill/>
          </a:ln>
        </p:spPr>
      </p:pic>
      <p:cxnSp>
        <p:nvCxnSpPr>
          <p:cNvPr id="2" name="Google Shape;339;p47">
            <a:extLst>
              <a:ext uri="{FF2B5EF4-FFF2-40B4-BE49-F238E27FC236}">
                <a16:creationId xmlns:a16="http://schemas.microsoft.com/office/drawing/2014/main" id="{AC927FD5-B619-A174-0253-3C5E7E43B1E6}"/>
              </a:ext>
            </a:extLst>
          </p:cNvPr>
          <p:cNvCxnSpPr/>
          <p:nvPr/>
        </p:nvCxnSpPr>
        <p:spPr>
          <a:xfrm>
            <a:off x="4198050" y="1982818"/>
            <a:ext cx="4249200" cy="0"/>
          </a:xfrm>
          <a:prstGeom prst="straightConnector1">
            <a:avLst/>
          </a:prstGeom>
          <a:noFill/>
          <a:ln w="28575" cap="flat" cmpd="sng">
            <a:solidFill>
              <a:srgbClr val="00262C"/>
            </a:solidFill>
            <a:prstDash val="solid"/>
            <a:miter lim="800000"/>
            <a:headEnd type="none" w="sm" len="sm"/>
            <a:tailEnd type="none" w="sm" len="sm"/>
          </a:ln>
        </p:spPr>
      </p:cxnSp>
      <p:sp>
        <p:nvSpPr>
          <p:cNvPr id="3" name="Google Shape;467;p62">
            <a:extLst>
              <a:ext uri="{FF2B5EF4-FFF2-40B4-BE49-F238E27FC236}">
                <a16:creationId xmlns:a16="http://schemas.microsoft.com/office/drawing/2014/main" id="{4B339EAE-1B8C-C6DC-3FC4-211FCF79F9B4}"/>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0084" y="619299"/>
            <a:ext cx="8662737" cy="613245"/>
          </a:xfrm>
          <a:prstGeom prst="rect">
            <a:avLst/>
          </a:prstGeom>
        </p:spPr>
        <p:txBody>
          <a:bodyPr wrap="square">
            <a:spAutoFit/>
          </a:bodyPr>
          <a:lstStyle/>
          <a:p>
            <a:pPr lvl="0">
              <a:lnSpc>
                <a:spcPct val="115000"/>
              </a:lnSpc>
            </a:pPr>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Requirements of OLIGOPOLY</a:t>
            </a:r>
          </a:p>
        </p:txBody>
      </p:sp>
      <p:cxnSp>
        <p:nvCxnSpPr>
          <p:cNvPr id="9" name="Google Shape;406;p55"/>
          <p:cNvCxnSpPr/>
          <p:nvPr/>
        </p:nvCxnSpPr>
        <p:spPr>
          <a:xfrm>
            <a:off x="4116340" y="1232544"/>
            <a:ext cx="4249200" cy="0"/>
          </a:xfrm>
          <a:prstGeom prst="straightConnector1">
            <a:avLst/>
          </a:prstGeom>
          <a:noFill/>
          <a:ln w="28575" cap="flat" cmpd="sng">
            <a:solidFill>
              <a:srgbClr val="00262C"/>
            </a:solidFill>
            <a:prstDash val="solid"/>
            <a:miter lim="800000"/>
            <a:headEnd type="none" w="sm" len="sm"/>
            <a:tailEnd type="none" w="sm" len="sm"/>
          </a:ln>
        </p:spPr>
      </p:cxnSp>
      <p:sp>
        <p:nvSpPr>
          <p:cNvPr id="8" name="Google Shape;412;p56">
            <a:extLst>
              <a:ext uri="{FF2B5EF4-FFF2-40B4-BE49-F238E27FC236}">
                <a16:creationId xmlns:a16="http://schemas.microsoft.com/office/drawing/2014/main" id="{BD6C9D98-3110-FC6C-66A0-5C71B3751000}"/>
              </a:ext>
            </a:extLst>
          </p:cNvPr>
          <p:cNvSpPr/>
          <p:nvPr/>
        </p:nvSpPr>
        <p:spPr>
          <a:xfrm>
            <a:off x="357750" y="27131"/>
            <a:ext cx="11476500" cy="592168"/>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62113FF0-1A37-8F3A-7D8C-56861FC66B1D}"/>
              </a:ext>
            </a:extLst>
          </p:cNvPr>
          <p:cNvPicPr>
            <a:picLocks noChangeAspect="1"/>
          </p:cNvPicPr>
          <p:nvPr/>
        </p:nvPicPr>
        <p:blipFill>
          <a:blip r:embed="rId2"/>
          <a:stretch>
            <a:fillRect/>
          </a:stretch>
        </p:blipFill>
        <p:spPr>
          <a:xfrm>
            <a:off x="1348585" y="1232544"/>
            <a:ext cx="9784709" cy="4710339"/>
          </a:xfrm>
          <a:prstGeom prst="rect">
            <a:avLst/>
          </a:prstGeom>
        </p:spPr>
      </p:pic>
      <p:sp>
        <p:nvSpPr>
          <p:cNvPr id="10" name="Google Shape;439;p59">
            <a:extLst>
              <a:ext uri="{FF2B5EF4-FFF2-40B4-BE49-F238E27FC236}">
                <a16:creationId xmlns:a16="http://schemas.microsoft.com/office/drawing/2014/main" id="{19AFFFC7-8412-D6FC-07A3-8A3E64AB7F7C}"/>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extLst>
      <p:ext uri="{BB962C8B-B14F-4D97-AF65-F5344CB8AC3E}">
        <p14:creationId xmlns:p14="http://schemas.microsoft.com/office/powerpoint/2010/main" val="4133365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0E9351-22D0-51FF-CCDD-70FA9AA8F99F}"/>
              </a:ext>
            </a:extLst>
          </p:cNvPr>
          <p:cNvPicPr>
            <a:picLocks noChangeAspect="1"/>
          </p:cNvPicPr>
          <p:nvPr/>
        </p:nvPicPr>
        <p:blipFill rotWithShape="1">
          <a:blip r:embed="rId2"/>
          <a:srcRect t="2602" r="14190"/>
          <a:stretch/>
        </p:blipFill>
        <p:spPr>
          <a:xfrm>
            <a:off x="7092596" y="3229121"/>
            <a:ext cx="4769417" cy="264794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F4849FB-A782-A072-EB5C-17EED4926F33}"/>
              </a:ext>
            </a:extLst>
          </p:cNvPr>
          <p:cNvSpPr txBox="1"/>
          <p:nvPr/>
        </p:nvSpPr>
        <p:spPr>
          <a:xfrm>
            <a:off x="142354" y="1332048"/>
            <a:ext cx="12192000" cy="4493538"/>
          </a:xfrm>
          <a:prstGeom prst="rect">
            <a:avLst/>
          </a:prstGeom>
          <a:noFill/>
        </p:spPr>
        <p:txBody>
          <a:bodyPr wrap="square">
            <a:spAutoFit/>
          </a:bodyPr>
          <a:lstStyle/>
          <a:p>
            <a:pPr marL="457200" indent="-457200">
              <a:buFont typeface="Arial" panose="020B0604020202020204" pitchFamily="34" charset="0"/>
              <a:buChar char="•"/>
            </a:pPr>
            <a:r>
              <a:rPr lang="en-US" sz="2600" dirty="0">
                <a:solidFill>
                  <a:srgbClr val="111111"/>
                </a:solidFill>
                <a:latin typeface="Times New Roman" panose="02020603050405020304" pitchFamily="18" charset="0"/>
                <a:cs typeface="Times New Roman" panose="02020603050405020304" pitchFamily="18" charset="0"/>
              </a:rPr>
              <a:t>Competing </a:t>
            </a:r>
            <a:r>
              <a:rPr lang="en-US" sz="2600" b="0" i="0" dirty="0">
                <a:solidFill>
                  <a:srgbClr val="111111"/>
                </a:solidFill>
                <a:effectLst/>
                <a:latin typeface="Times New Roman" panose="02020603050405020304" pitchFamily="18" charset="0"/>
                <a:cs typeface="Times New Roman" panose="02020603050405020304" pitchFamily="18" charset="0"/>
              </a:rPr>
              <a:t>brands </a:t>
            </a:r>
            <a:endParaRPr lang="en-US" sz="2600" dirty="0">
              <a:solidFill>
                <a:srgbClr val="11111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dirty="0">
                <a:solidFill>
                  <a:srgbClr val="111111"/>
                </a:solidFill>
                <a:latin typeface="Times New Roman" panose="02020603050405020304" pitchFamily="18" charset="0"/>
                <a:cs typeface="Times New Roman" panose="02020603050405020304" pitchFamily="18" charset="0"/>
              </a:rPr>
              <a:t>A</a:t>
            </a:r>
            <a:r>
              <a:rPr lang="en-US" sz="2600" b="0" i="0" dirty="0">
                <a:solidFill>
                  <a:srgbClr val="111111"/>
                </a:solidFill>
                <a:effectLst/>
                <a:latin typeface="Times New Roman" panose="02020603050405020304" pitchFamily="18" charset="0"/>
                <a:cs typeface="Times New Roman" panose="02020603050405020304" pitchFamily="18" charset="0"/>
              </a:rPr>
              <a:t>lmost homogenous, </a:t>
            </a:r>
            <a:endParaRPr lang="en-US" sz="2600" dirty="0">
              <a:solidFill>
                <a:srgbClr val="11111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dirty="0">
                <a:solidFill>
                  <a:srgbClr val="111111"/>
                </a:solidFill>
                <a:latin typeface="Times New Roman" panose="02020603050405020304" pitchFamily="18" charset="0"/>
                <a:cs typeface="Times New Roman" panose="02020603050405020304" pitchFamily="18" charset="0"/>
              </a:rPr>
              <a:t>Typically engage in considerable ‘nonprice competition,’ </a:t>
            </a:r>
          </a:p>
          <a:p>
            <a:pPr marL="457200" indent="-457200">
              <a:buFont typeface="Arial" panose="020B0604020202020204" pitchFamily="34" charset="0"/>
              <a:buChar char="•"/>
            </a:pPr>
            <a:r>
              <a:rPr lang="en-US" sz="2600" i="1" dirty="0">
                <a:solidFill>
                  <a:srgbClr val="111111"/>
                </a:solidFill>
                <a:latin typeface="Times New Roman" panose="02020603050405020304" pitchFamily="18" charset="0"/>
                <a:cs typeface="Times New Roman" panose="02020603050405020304" pitchFamily="18" charset="0"/>
              </a:rPr>
              <a:t>NPC</a:t>
            </a:r>
            <a:r>
              <a:rPr lang="en-US" sz="2600" dirty="0">
                <a:solidFill>
                  <a:srgbClr val="111111"/>
                </a:solidFill>
                <a:latin typeface="Times New Roman" panose="02020603050405020304" pitchFamily="18" charset="0"/>
                <a:cs typeface="Times New Roman" panose="02020603050405020304" pitchFamily="18" charset="0"/>
              </a:rPr>
              <a:t> is supported by ‘heavy advertising’ to maintain or win over new customers.</a:t>
            </a:r>
          </a:p>
          <a:p>
            <a:pPr marL="457200" indent="-457200">
              <a:buFont typeface="Arial" panose="020B0604020202020204" pitchFamily="34" charset="0"/>
              <a:buChar char="•"/>
            </a:pPr>
            <a:r>
              <a:rPr lang="en-US" sz="2600" dirty="0">
                <a:solidFill>
                  <a:srgbClr val="111111"/>
                </a:solidFill>
                <a:latin typeface="Times New Roman" panose="02020603050405020304" pitchFamily="18" charset="0"/>
                <a:cs typeface="Times New Roman" panose="02020603050405020304" pitchFamily="18" charset="0"/>
              </a:rPr>
              <a:t>How so? Stressing differences in:   </a:t>
            </a:r>
            <a:endParaRPr lang="en-US" sz="2600" b="1" i="0" dirty="0">
              <a:solidFill>
                <a:srgbClr val="111111"/>
              </a:solidFill>
              <a:effectLst/>
              <a:latin typeface="Times New Roman" panose="02020603050405020304" pitchFamily="18" charset="0"/>
              <a:cs typeface="Times New Roman" panose="02020603050405020304" pitchFamily="18" charset="0"/>
            </a:endParaRPr>
          </a:p>
          <a:p>
            <a:pPr marL="1371600" indent="457200">
              <a:buFont typeface="Arial" panose="020B0604020202020204" pitchFamily="34" charset="0"/>
              <a:buChar char="•"/>
            </a:pPr>
            <a:r>
              <a:rPr lang="en-US" sz="2600" i="0" dirty="0">
                <a:solidFill>
                  <a:srgbClr val="111111"/>
                </a:solidFill>
                <a:effectLst/>
                <a:latin typeface="Times New Roman" panose="02020603050405020304" pitchFamily="18" charset="0"/>
                <a:cs typeface="Times New Roman" panose="02020603050405020304" pitchFamily="18" charset="0"/>
              </a:rPr>
              <a:t>new car pricing, </a:t>
            </a:r>
            <a:endParaRPr lang="en-US" sz="2600" dirty="0">
              <a:solidFill>
                <a:srgbClr val="111111"/>
              </a:solidFill>
              <a:latin typeface="Times New Roman" panose="02020603050405020304" pitchFamily="18" charset="0"/>
              <a:cs typeface="Times New Roman" panose="02020603050405020304" pitchFamily="18" charset="0"/>
            </a:endParaRPr>
          </a:p>
          <a:p>
            <a:pPr marL="1371600" indent="457200">
              <a:buFont typeface="Arial" panose="020B0604020202020204" pitchFamily="34" charset="0"/>
              <a:buChar char="•"/>
            </a:pPr>
            <a:r>
              <a:rPr lang="en-US" sz="2600" i="0" dirty="0">
                <a:solidFill>
                  <a:srgbClr val="111111"/>
                </a:solidFill>
                <a:effectLst/>
                <a:latin typeface="Times New Roman" panose="02020603050405020304" pitchFamily="18" charset="0"/>
                <a:cs typeface="Times New Roman" panose="02020603050405020304" pitchFamily="18" charset="0"/>
              </a:rPr>
              <a:t>depreciation, </a:t>
            </a:r>
          </a:p>
          <a:p>
            <a:pPr marL="1371600" indent="457200">
              <a:buFont typeface="Arial" panose="020B0604020202020204" pitchFamily="34" charset="0"/>
              <a:buChar char="•"/>
            </a:pPr>
            <a:r>
              <a:rPr lang="en-US" sz="2600" i="0" dirty="0">
                <a:solidFill>
                  <a:srgbClr val="111111"/>
                </a:solidFill>
                <a:effectLst/>
                <a:latin typeface="Times New Roman" panose="02020603050405020304" pitchFamily="18" charset="0"/>
                <a:cs typeface="Times New Roman" panose="02020603050405020304" pitchFamily="18" charset="0"/>
              </a:rPr>
              <a:t>horsepower, </a:t>
            </a:r>
          </a:p>
          <a:p>
            <a:pPr marL="1371600" indent="457200">
              <a:buFont typeface="Arial" panose="020B0604020202020204" pitchFamily="34" charset="0"/>
              <a:buChar char="•"/>
            </a:pPr>
            <a:r>
              <a:rPr lang="en-US" sz="2600" i="0" dirty="0">
                <a:solidFill>
                  <a:srgbClr val="111111"/>
                </a:solidFill>
                <a:effectLst/>
                <a:latin typeface="Times New Roman" panose="02020603050405020304" pitchFamily="18" charset="0"/>
                <a:cs typeface="Times New Roman" panose="02020603050405020304" pitchFamily="18" charset="0"/>
              </a:rPr>
              <a:t>fuel efficiency, </a:t>
            </a:r>
          </a:p>
          <a:p>
            <a:pPr marL="1371600" indent="457200">
              <a:buFont typeface="Arial" panose="020B0604020202020204" pitchFamily="34" charset="0"/>
              <a:buChar char="•"/>
            </a:pPr>
            <a:r>
              <a:rPr lang="en-US" sz="2600" i="0" dirty="0">
                <a:solidFill>
                  <a:srgbClr val="111111"/>
                </a:solidFill>
                <a:effectLst/>
                <a:latin typeface="Times New Roman" panose="02020603050405020304" pitchFamily="18" charset="0"/>
                <a:cs typeface="Times New Roman" panose="02020603050405020304" pitchFamily="18" charset="0"/>
              </a:rPr>
              <a:t>towing capacity</a:t>
            </a:r>
            <a:r>
              <a:rPr lang="en-US" sz="2600" dirty="0">
                <a:solidFill>
                  <a:srgbClr val="111111"/>
                </a:solidFill>
                <a:latin typeface="Times New Roman" panose="02020603050405020304" pitchFamily="18" charset="0"/>
                <a:cs typeface="Times New Roman" panose="02020603050405020304" pitchFamily="18" charset="0"/>
              </a:rPr>
              <a:t>,</a:t>
            </a:r>
          </a:p>
          <a:p>
            <a:pPr marL="1371600" indent="457200">
              <a:buFont typeface="Arial" panose="020B0604020202020204" pitchFamily="34" charset="0"/>
              <a:buChar char="•"/>
            </a:pPr>
            <a:r>
              <a:rPr lang="en-US" sz="2600" dirty="0">
                <a:solidFill>
                  <a:srgbClr val="111111"/>
                </a:solidFill>
                <a:latin typeface="Times New Roman" panose="02020603050405020304" pitchFamily="18" charset="0"/>
                <a:cs typeface="Times New Roman" panose="02020603050405020304" pitchFamily="18" charset="0"/>
              </a:rPr>
              <a:t>reliability, </a:t>
            </a:r>
          </a:p>
        </p:txBody>
      </p:sp>
      <p:sp>
        <p:nvSpPr>
          <p:cNvPr id="8" name="TextBox 7">
            <a:extLst>
              <a:ext uri="{FF2B5EF4-FFF2-40B4-BE49-F238E27FC236}">
                <a16:creationId xmlns:a16="http://schemas.microsoft.com/office/drawing/2014/main" id="{36C0842A-A15D-124E-F90C-9706B2EB65A1}"/>
              </a:ext>
            </a:extLst>
          </p:cNvPr>
          <p:cNvSpPr txBox="1"/>
          <p:nvPr/>
        </p:nvSpPr>
        <p:spPr>
          <a:xfrm>
            <a:off x="10418224" y="5415401"/>
            <a:ext cx="1443790" cy="461665"/>
          </a:xfrm>
          <a:prstGeom prst="rect">
            <a:avLst/>
          </a:prstGeom>
          <a:noFill/>
        </p:spPr>
        <p:txBody>
          <a:bodyPr wrap="square" rtlCol="0">
            <a:spAutoFit/>
          </a:bodyPr>
          <a:lstStyle/>
          <a:p>
            <a:r>
              <a:rPr lang="en-US" sz="2400" b="1" dirty="0">
                <a:solidFill>
                  <a:srgbClr val="FFFF00"/>
                </a:solidFill>
                <a:latin typeface="Times New Roman" panose="02020603050405020304" pitchFamily="18" charset="0"/>
                <a:cs typeface="Times New Roman" panose="02020603050405020304" pitchFamily="18" charset="0"/>
              </a:rPr>
              <a:t>F-150</a:t>
            </a:r>
          </a:p>
        </p:txBody>
      </p:sp>
      <p:sp>
        <p:nvSpPr>
          <p:cNvPr id="9" name="TextBox 8">
            <a:extLst>
              <a:ext uri="{FF2B5EF4-FFF2-40B4-BE49-F238E27FC236}">
                <a16:creationId xmlns:a16="http://schemas.microsoft.com/office/drawing/2014/main" id="{56815731-C34E-6B0C-360C-DD627325D9AA}"/>
              </a:ext>
            </a:extLst>
          </p:cNvPr>
          <p:cNvSpPr txBox="1"/>
          <p:nvPr/>
        </p:nvSpPr>
        <p:spPr>
          <a:xfrm>
            <a:off x="7092597" y="5373739"/>
            <a:ext cx="1941094" cy="461665"/>
          </a:xfrm>
          <a:prstGeom prst="rect">
            <a:avLst/>
          </a:prstGeom>
          <a:noFill/>
        </p:spPr>
        <p:txBody>
          <a:bodyPr wrap="square" rtlCol="0">
            <a:spAutoFit/>
          </a:bodyPr>
          <a:lstStyle/>
          <a:p>
            <a:r>
              <a:rPr lang="en-US" sz="2400" b="1" dirty="0">
                <a:solidFill>
                  <a:srgbClr val="FFFF00"/>
                </a:solidFill>
                <a:latin typeface="Times New Roman" panose="02020603050405020304" pitchFamily="18" charset="0"/>
                <a:cs typeface="Times New Roman" panose="02020603050405020304" pitchFamily="18" charset="0"/>
              </a:rPr>
              <a:t>GMC Sierra</a:t>
            </a:r>
          </a:p>
        </p:txBody>
      </p:sp>
      <p:sp>
        <p:nvSpPr>
          <p:cNvPr id="10" name="Google Shape;412;p56">
            <a:extLst>
              <a:ext uri="{FF2B5EF4-FFF2-40B4-BE49-F238E27FC236}">
                <a16:creationId xmlns:a16="http://schemas.microsoft.com/office/drawing/2014/main" id="{F6DCDC77-78AA-7AC5-4FD3-96AFB4B4C12A}"/>
              </a:ext>
            </a:extLst>
          </p:cNvPr>
          <p:cNvSpPr/>
          <p:nvPr/>
        </p:nvSpPr>
        <p:spPr>
          <a:xfrm>
            <a:off x="385514" y="197797"/>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11" name="Google Shape;439;p59">
            <a:extLst>
              <a:ext uri="{FF2B5EF4-FFF2-40B4-BE49-F238E27FC236}">
                <a16:creationId xmlns:a16="http://schemas.microsoft.com/office/drawing/2014/main" id="{F001DDB1-4479-40C7-D23F-2A23D4AF4175}"/>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15" name="TextBox 14">
            <a:extLst>
              <a:ext uri="{FF2B5EF4-FFF2-40B4-BE49-F238E27FC236}">
                <a16:creationId xmlns:a16="http://schemas.microsoft.com/office/drawing/2014/main" id="{C5DED321-2039-8B1F-CE61-8830A257786F}"/>
              </a:ext>
            </a:extLst>
          </p:cNvPr>
          <p:cNvSpPr txBox="1"/>
          <p:nvPr/>
        </p:nvSpPr>
        <p:spPr>
          <a:xfrm>
            <a:off x="1780604" y="849424"/>
            <a:ext cx="9359515" cy="584775"/>
          </a:xfrm>
          <a:prstGeom prst="rect">
            <a:avLst/>
          </a:prstGeom>
          <a:noFill/>
        </p:spPr>
        <p:txBody>
          <a:bodyPr wrap="square">
            <a:spAutoFit/>
          </a:bodyPr>
          <a:lstStyle/>
          <a:p>
            <a:pPr algn="ctr"/>
            <a:r>
              <a:rPr lang="en-US" sz="3200" b="1" dirty="0">
                <a:solidFill>
                  <a:srgbClr val="16361E"/>
                </a:solidFill>
                <a:latin typeface="Times New Roman" panose="02020603050405020304" pitchFamily="18" charset="0"/>
                <a:ea typeface="Open Sans"/>
                <a:cs typeface="Times New Roman" panose="02020603050405020304" pitchFamily="18" charset="0"/>
                <a:sym typeface="Open Sans"/>
              </a:rPr>
              <a:t>‘</a:t>
            </a:r>
            <a:r>
              <a:rPr lang="en-US" sz="3200" b="1" dirty="0">
                <a:solidFill>
                  <a:srgbClr val="16361E"/>
                </a:solidFill>
                <a:latin typeface="Times New Roman" panose="02020603050405020304" pitchFamily="18" charset="0"/>
                <a:cs typeface="Times New Roman" panose="02020603050405020304" pitchFamily="18" charset="0"/>
              </a:rPr>
              <a:t>DIFFERENTIATION’</a:t>
            </a:r>
            <a:r>
              <a:rPr lang="en-US" sz="3200" b="1" dirty="0">
                <a:solidFill>
                  <a:srgbClr val="16361E"/>
                </a:solidFill>
                <a:latin typeface="Times New Roman" panose="02020603050405020304" pitchFamily="18" charset="0"/>
                <a:ea typeface="Open Sans"/>
                <a:cs typeface="Times New Roman" panose="02020603050405020304" pitchFamily="18" charset="0"/>
                <a:sym typeface="Open Sans"/>
              </a:rPr>
              <a:t> in OLIGOPOLY  </a:t>
            </a:r>
            <a:endParaRPr lang="en-US" sz="3200" b="1" dirty="0">
              <a:solidFill>
                <a:srgbClr val="16361E"/>
              </a:solidFill>
            </a:endParaRPr>
          </a:p>
        </p:txBody>
      </p:sp>
    </p:spTree>
    <p:extLst>
      <p:ext uri="{BB962C8B-B14F-4D97-AF65-F5344CB8AC3E}">
        <p14:creationId xmlns:p14="http://schemas.microsoft.com/office/powerpoint/2010/main" val="2486315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413" name="Google Shape;413;p56"/>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414" name="Google Shape;414;p56"/>
          <p:cNvSpPr txBox="1"/>
          <p:nvPr/>
        </p:nvSpPr>
        <p:spPr>
          <a:xfrm>
            <a:off x="1019634" y="1084771"/>
            <a:ext cx="4249200" cy="9852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rgbClr val="293E1A"/>
                </a:solidFill>
                <a:latin typeface="Times New Roman" panose="02020603050405020304" pitchFamily="18" charset="0"/>
                <a:ea typeface="Open Sans"/>
                <a:cs typeface="Times New Roman" panose="02020603050405020304" pitchFamily="18" charset="0"/>
                <a:sym typeface="Open Sans"/>
              </a:rPr>
              <a:t>CARTEL</a:t>
            </a:r>
            <a:endParaRPr sz="4400" b="1" dirty="0">
              <a:solidFill>
                <a:srgbClr val="293E1A"/>
              </a:solidFill>
              <a:latin typeface="Times New Roman" panose="02020603050405020304" pitchFamily="18" charset="0"/>
              <a:ea typeface="Open Sans"/>
              <a:cs typeface="Times New Roman" panose="02020603050405020304" pitchFamily="18" charset="0"/>
              <a:sym typeface="Open Sans"/>
            </a:endParaRPr>
          </a:p>
        </p:txBody>
      </p:sp>
      <p:cxnSp>
        <p:nvCxnSpPr>
          <p:cNvPr id="415" name="Google Shape;415;p56"/>
          <p:cNvCxnSpPr/>
          <p:nvPr/>
        </p:nvCxnSpPr>
        <p:spPr>
          <a:xfrm>
            <a:off x="1047717" y="2070065"/>
            <a:ext cx="4249200" cy="0"/>
          </a:xfrm>
          <a:prstGeom prst="straightConnector1">
            <a:avLst/>
          </a:prstGeom>
          <a:noFill/>
          <a:ln w="28575" cap="flat" cmpd="sng">
            <a:solidFill>
              <a:srgbClr val="00262C"/>
            </a:solidFill>
            <a:prstDash val="solid"/>
            <a:miter lim="800000"/>
            <a:headEnd type="none" w="sm" len="sm"/>
            <a:tailEnd type="none" w="sm" len="sm"/>
          </a:ln>
        </p:spPr>
      </p:cxnSp>
      <p:sp>
        <p:nvSpPr>
          <p:cNvPr id="416" name="Google Shape;416;p56"/>
          <p:cNvSpPr txBox="1"/>
          <p:nvPr/>
        </p:nvSpPr>
        <p:spPr>
          <a:xfrm>
            <a:off x="0" y="2507564"/>
            <a:ext cx="5834195" cy="233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latin typeface="Times New Roman" panose="02020603050405020304" pitchFamily="18" charset="0"/>
                <a:ea typeface="Open Sans"/>
                <a:cs typeface="Times New Roman" panose="02020603050405020304" pitchFamily="18" charset="0"/>
                <a:sym typeface="Open Sans"/>
              </a:rPr>
              <a:t>A formal agreement among firms to                                                  coordinate prices and production                       (</a:t>
            </a:r>
            <a:r>
              <a:rPr lang="en-US" sz="2400" dirty="0">
                <a:latin typeface="Times New Roman" panose="02020603050405020304" pitchFamily="18" charset="0"/>
                <a:ea typeface="Open Sans"/>
                <a:cs typeface="Times New Roman" panose="02020603050405020304" pitchFamily="18" charset="0"/>
                <a:sym typeface="Open Sans"/>
              </a:rPr>
              <a:t>if illegal, it is known as collusion</a:t>
            </a:r>
            <a:r>
              <a:rPr lang="en-US" sz="2800" dirty="0">
                <a:latin typeface="Times New Roman" panose="02020603050405020304" pitchFamily="18" charset="0"/>
                <a:ea typeface="Open Sans"/>
                <a:cs typeface="Times New Roman" panose="02020603050405020304" pitchFamily="18" charset="0"/>
                <a:sym typeface="Open Sans"/>
              </a:rPr>
              <a:t>).</a:t>
            </a:r>
            <a:endParaRPr sz="2800" dirty="0">
              <a:latin typeface="Times New Roman" panose="02020603050405020304" pitchFamily="18" charset="0"/>
              <a:ea typeface="Open Sans"/>
              <a:cs typeface="Times New Roman" panose="02020603050405020304" pitchFamily="18" charset="0"/>
              <a:sym typeface="Open Sans"/>
            </a:endParaRPr>
          </a:p>
        </p:txBody>
      </p:sp>
      <p:pic>
        <p:nvPicPr>
          <p:cNvPr id="3" name="Picture 2">
            <a:extLst>
              <a:ext uri="{FF2B5EF4-FFF2-40B4-BE49-F238E27FC236}">
                <a16:creationId xmlns:a16="http://schemas.microsoft.com/office/drawing/2014/main" id="{E814E04A-1F4F-3B48-70CD-7BFD2C2E39B3}"/>
              </a:ext>
            </a:extLst>
          </p:cNvPr>
          <p:cNvPicPr>
            <a:picLocks noChangeAspect="1"/>
          </p:cNvPicPr>
          <p:nvPr/>
        </p:nvPicPr>
        <p:blipFill>
          <a:blip r:embed="rId3"/>
          <a:stretch>
            <a:fillRect/>
          </a:stretch>
        </p:blipFill>
        <p:spPr>
          <a:xfrm>
            <a:off x="6162945" y="1675862"/>
            <a:ext cx="5699069" cy="3169602"/>
          </a:xfrm>
          <a:prstGeom prst="rect">
            <a:avLst/>
          </a:prstGeom>
          <a:ln>
            <a:noFill/>
          </a:ln>
          <a:effectLst>
            <a:outerShdw blurRad="292100" dist="139700" dir="2700000" algn="tl" rotWithShape="0">
              <a:srgbClr val="333333">
                <a:alpha val="65000"/>
              </a:srgbClr>
            </a:outerShdw>
          </a:effectLst>
        </p:spPr>
      </p:pic>
      <p:sp>
        <p:nvSpPr>
          <p:cNvPr id="2" name="Google Shape;414;p56">
            <a:extLst>
              <a:ext uri="{FF2B5EF4-FFF2-40B4-BE49-F238E27FC236}">
                <a16:creationId xmlns:a16="http://schemas.microsoft.com/office/drawing/2014/main" id="{D5E869EF-6E14-2567-F2EB-B0A211A3FDFB}"/>
              </a:ext>
            </a:extLst>
          </p:cNvPr>
          <p:cNvSpPr txBox="1"/>
          <p:nvPr/>
        </p:nvSpPr>
        <p:spPr>
          <a:xfrm>
            <a:off x="7260858" y="4854023"/>
            <a:ext cx="4249200" cy="98529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rgbClr val="293E1A"/>
                </a:solidFill>
                <a:latin typeface="Times New Roman" panose="02020603050405020304" pitchFamily="18" charset="0"/>
                <a:ea typeface="Open Sans"/>
                <a:cs typeface="Times New Roman" panose="02020603050405020304" pitchFamily="18" charset="0"/>
                <a:sym typeface="Open Sans"/>
              </a:rPr>
              <a:t>OPEC</a:t>
            </a:r>
            <a:endParaRPr sz="2800" b="1" dirty="0">
              <a:solidFill>
                <a:srgbClr val="293E1A"/>
              </a:solidFill>
              <a:latin typeface="Times New Roman" panose="02020603050405020304" pitchFamily="18" charset="0"/>
              <a:ea typeface="Open Sans"/>
              <a:cs typeface="Times New Roman" panose="02020603050405020304" pitchFamily="18" charset="0"/>
              <a:sym typeface="Open Sans"/>
            </a:endParaRPr>
          </a:p>
        </p:txBody>
      </p:sp>
    </p:spTree>
    <p:extLst>
      <p:ext uri="{BB962C8B-B14F-4D97-AF65-F5344CB8AC3E}">
        <p14:creationId xmlns:p14="http://schemas.microsoft.com/office/powerpoint/2010/main" val="46830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cxnSp>
        <p:nvCxnSpPr>
          <p:cNvPr id="250" name="Google Shape;250;p39"/>
          <p:cNvCxnSpPr/>
          <p:nvPr/>
        </p:nvCxnSpPr>
        <p:spPr>
          <a:xfrm>
            <a:off x="6493477" y="2281400"/>
            <a:ext cx="4249200" cy="0"/>
          </a:xfrm>
          <a:prstGeom prst="straightConnector1">
            <a:avLst/>
          </a:prstGeom>
          <a:noFill/>
          <a:ln w="28575" cap="flat" cmpd="sng">
            <a:solidFill>
              <a:srgbClr val="0C363C"/>
            </a:solidFill>
            <a:prstDash val="solid"/>
            <a:miter lim="800000"/>
            <a:headEnd type="none" w="sm" len="sm"/>
            <a:tailEnd type="none" w="sm" len="sm"/>
          </a:ln>
        </p:spPr>
      </p:cxnSp>
      <p:sp>
        <p:nvSpPr>
          <p:cNvPr id="251" name="Google Shape;251;p39"/>
          <p:cNvSpPr txBox="1"/>
          <p:nvPr/>
        </p:nvSpPr>
        <p:spPr>
          <a:xfrm>
            <a:off x="7380003" y="994269"/>
            <a:ext cx="2603100" cy="400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b="1" dirty="0">
                <a:solidFill>
                  <a:schemeClr val="dk1"/>
                </a:solidFill>
                <a:latin typeface="Times New Roman" panose="02020603050405020304" pitchFamily="18" charset="0"/>
                <a:ea typeface="Open Sans ExtraBold"/>
                <a:cs typeface="Times New Roman" panose="02020603050405020304" pitchFamily="18" charset="0"/>
                <a:sym typeface="Open Sans ExtraBold"/>
              </a:rPr>
              <a:t>CHAPTER 10</a:t>
            </a:r>
            <a:endParaRPr sz="2200" dirty="0">
              <a:latin typeface="Times New Roman" panose="02020603050405020304" pitchFamily="18" charset="0"/>
              <a:cs typeface="Times New Roman" panose="02020603050405020304" pitchFamily="18" charset="0"/>
            </a:endParaRPr>
          </a:p>
        </p:txBody>
      </p:sp>
      <p:sp>
        <p:nvSpPr>
          <p:cNvPr id="252" name="Google Shape;252;p39"/>
          <p:cNvSpPr txBox="1"/>
          <p:nvPr/>
        </p:nvSpPr>
        <p:spPr>
          <a:xfrm>
            <a:off x="7035537" y="1250431"/>
            <a:ext cx="3165080" cy="101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400" b="1" dirty="0">
                <a:solidFill>
                  <a:srgbClr val="0C363C"/>
                </a:solidFill>
                <a:latin typeface="Times New Roman" panose="02020603050405020304" pitchFamily="18" charset="0"/>
                <a:ea typeface="Open Sans ExtraBold"/>
                <a:cs typeface="Times New Roman" panose="02020603050405020304" pitchFamily="18" charset="0"/>
                <a:sym typeface="Open Sans ExtraBold"/>
              </a:rPr>
              <a:t>GOALS</a:t>
            </a:r>
            <a:endParaRPr sz="6400" dirty="0">
              <a:solidFill>
                <a:srgbClr val="0C363C"/>
              </a:solidFill>
              <a:latin typeface="Times New Roman" panose="02020603050405020304" pitchFamily="18" charset="0"/>
              <a:cs typeface="Times New Roman" panose="02020603050405020304" pitchFamily="18" charset="0"/>
            </a:endParaRPr>
          </a:p>
        </p:txBody>
      </p:sp>
      <p:sp>
        <p:nvSpPr>
          <p:cNvPr id="253" name="Google Shape;253;p39"/>
          <p:cNvSpPr txBox="1"/>
          <p:nvPr/>
        </p:nvSpPr>
        <p:spPr>
          <a:xfrm>
            <a:off x="5413846" y="2627209"/>
            <a:ext cx="6765000" cy="3074700"/>
          </a:xfrm>
          <a:prstGeom prst="rect">
            <a:avLst/>
          </a:prstGeom>
          <a:noFill/>
          <a:ln>
            <a:noFill/>
          </a:ln>
        </p:spPr>
        <p:txBody>
          <a:bodyPr spcFirstLastPara="1" wrap="square" lIns="91425" tIns="45700" rIns="91425" bIns="45700" anchor="t" anchorCtr="0">
            <a:noAutofit/>
          </a:bodyPr>
          <a:lstStyle/>
          <a:p>
            <a:pPr marL="457200" lvl="0" indent="-450850" rtl="0">
              <a:lnSpc>
                <a:spcPct val="150000"/>
              </a:lnSpc>
              <a:spcBef>
                <a:spcPts val="0"/>
              </a:spcBef>
              <a:spcAft>
                <a:spcPts val="0"/>
              </a:spcAft>
              <a:buClr>
                <a:schemeClr val="dk1"/>
              </a:buClr>
              <a:buSzPts val="2300"/>
              <a:buFont typeface="Calibri"/>
              <a:buAutoNum type="arabicPeriod"/>
            </a:pPr>
            <a:r>
              <a:rPr lang="en-US" sz="2400" b="1" dirty="0">
                <a:solidFill>
                  <a:schemeClr val="dk1"/>
                </a:solidFill>
                <a:latin typeface="Times New Roman" panose="02020603050405020304" pitchFamily="18" charset="0"/>
                <a:ea typeface="Open Sans"/>
                <a:cs typeface="Times New Roman" panose="02020603050405020304" pitchFamily="18" charset="0"/>
                <a:sym typeface="Open Sans"/>
              </a:rPr>
              <a:t>Understand Market Structures</a:t>
            </a:r>
          </a:p>
          <a:p>
            <a:pPr marL="457200" lvl="0" indent="-450850" rtl="0">
              <a:lnSpc>
                <a:spcPct val="150000"/>
              </a:lnSpc>
              <a:spcBef>
                <a:spcPts val="0"/>
              </a:spcBef>
              <a:spcAft>
                <a:spcPts val="0"/>
              </a:spcAft>
              <a:buClr>
                <a:schemeClr val="dk1"/>
              </a:buClr>
              <a:buSzPts val="2300"/>
              <a:buFont typeface="Calibri"/>
              <a:buAutoNum type="arabicPeriod"/>
            </a:pPr>
            <a:r>
              <a:rPr lang="en-US" sz="2400" b="1" dirty="0">
                <a:solidFill>
                  <a:schemeClr val="dk1"/>
                </a:solidFill>
                <a:latin typeface="Times New Roman" panose="02020603050405020304" pitchFamily="18" charset="0"/>
                <a:ea typeface="Open Sans"/>
                <a:cs typeface="Times New Roman" panose="02020603050405020304" pitchFamily="18" charset="0"/>
                <a:sym typeface="Open Sans"/>
              </a:rPr>
              <a:t>Market failures resulting from “free markets.”</a:t>
            </a:r>
            <a:endParaRPr sz="2400" b="1" dirty="0">
              <a:solidFill>
                <a:schemeClr val="dk1"/>
              </a:solidFill>
              <a:latin typeface="Times New Roman" panose="02020603050405020304" pitchFamily="18" charset="0"/>
              <a:ea typeface="Open Sans"/>
              <a:cs typeface="Times New Roman" panose="02020603050405020304" pitchFamily="18" charset="0"/>
              <a:sym typeface="Open Sans"/>
            </a:endParaRPr>
          </a:p>
          <a:p>
            <a:pPr marL="457200" marR="0" lvl="0" indent="-450850" algn="l" rtl="0">
              <a:lnSpc>
                <a:spcPct val="150000"/>
              </a:lnSpc>
              <a:spcBef>
                <a:spcPts val="0"/>
              </a:spcBef>
              <a:spcAft>
                <a:spcPts val="0"/>
              </a:spcAft>
              <a:buClr>
                <a:schemeClr val="dk1"/>
              </a:buClr>
              <a:buSzPts val="2300"/>
              <a:buFont typeface="Calibri"/>
              <a:buAutoNum type="arabicPeriod"/>
            </a:pPr>
            <a:r>
              <a:rPr lang="en-US" sz="2400" b="1" dirty="0">
                <a:solidFill>
                  <a:schemeClr val="dk1"/>
                </a:solidFill>
                <a:latin typeface="Times New Roman" panose="02020603050405020304" pitchFamily="18" charset="0"/>
                <a:ea typeface="Open Sans"/>
                <a:cs typeface="Times New Roman" panose="02020603050405020304" pitchFamily="18" charset="0"/>
                <a:sym typeface="Open Sans"/>
              </a:rPr>
              <a:t>Different ways government can potentially correct market failures.</a:t>
            </a:r>
            <a:endParaRPr sz="2400" dirty="0">
              <a:latin typeface="Times New Roman" panose="02020603050405020304" pitchFamily="18" charset="0"/>
              <a:cs typeface="Times New Roman" panose="02020603050405020304" pitchFamily="18" charset="0"/>
            </a:endParaRPr>
          </a:p>
        </p:txBody>
      </p:sp>
      <p:sp>
        <p:nvSpPr>
          <p:cNvPr id="254" name="Google Shape;254;p39"/>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255" name="Google Shape;255;p39"/>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pic>
        <p:nvPicPr>
          <p:cNvPr id="256" name="Google Shape;256;p39"/>
          <p:cNvPicPr preferRelativeResize="0"/>
          <p:nvPr/>
        </p:nvPicPr>
        <p:blipFill rotWithShape="1">
          <a:blip r:embed="rId3">
            <a:alphaModFix/>
          </a:blip>
          <a:srcRect l="5861" r="5861"/>
          <a:stretch/>
        </p:blipFill>
        <p:spPr>
          <a:xfrm>
            <a:off x="385525" y="1261550"/>
            <a:ext cx="4426474" cy="33205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anim calcmode="lin" valueType="num">
                                      <p:cBhvr additive="base">
                                        <p:cTn id="7" dur="500" fill="hold"/>
                                        <p:tgtEl>
                                          <p:spTgt spid="2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3">
                                            <p:txEl>
                                              <p:pRg st="1" end="1"/>
                                            </p:txEl>
                                          </p:spTgt>
                                        </p:tgtEl>
                                        <p:attrNameLst>
                                          <p:attrName>style.visibility</p:attrName>
                                        </p:attrNameLst>
                                      </p:cBhvr>
                                      <p:to>
                                        <p:strVal val="visible"/>
                                      </p:to>
                                    </p:set>
                                    <p:anim calcmode="lin" valueType="num">
                                      <p:cBhvr additive="base">
                                        <p:cTn id="13" dur="500" fill="hold"/>
                                        <p:tgtEl>
                                          <p:spTgt spid="2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3">
                                            <p:txEl>
                                              <p:pRg st="2" end="2"/>
                                            </p:txEl>
                                          </p:spTgt>
                                        </p:tgtEl>
                                        <p:attrNameLst>
                                          <p:attrName>style.visibility</p:attrName>
                                        </p:attrNameLst>
                                      </p:cBhvr>
                                      <p:to>
                                        <p:strVal val="visible"/>
                                      </p:to>
                                    </p:set>
                                    <p:anim calcmode="lin" valueType="num">
                                      <p:cBhvr additive="base">
                                        <p:cTn id="19" dur="500" fill="hold"/>
                                        <p:tgtEl>
                                          <p:spTgt spid="2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E95295E8-385B-F9DF-F23D-C63FE0E2F36D}"/>
            </a:ext>
          </a:extLst>
        </p:cNvPr>
        <p:cNvGrpSpPr/>
        <p:nvPr/>
      </p:nvGrpSpPr>
      <p:grpSpPr>
        <a:xfrm>
          <a:off x="0" y="0"/>
          <a:ext cx="0" cy="0"/>
          <a:chOff x="0" y="0"/>
          <a:chExt cx="0" cy="0"/>
        </a:xfrm>
      </p:grpSpPr>
      <p:sp>
        <p:nvSpPr>
          <p:cNvPr id="412" name="Google Shape;412;p56">
            <a:extLst>
              <a:ext uri="{FF2B5EF4-FFF2-40B4-BE49-F238E27FC236}">
                <a16:creationId xmlns:a16="http://schemas.microsoft.com/office/drawing/2014/main" id="{38EE6E30-C6F5-AC1B-166E-21866FBBB88C}"/>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413" name="Google Shape;413;p56">
            <a:extLst>
              <a:ext uri="{FF2B5EF4-FFF2-40B4-BE49-F238E27FC236}">
                <a16:creationId xmlns:a16="http://schemas.microsoft.com/office/drawing/2014/main" id="{46C00399-7E26-C297-CEBC-7511777529A3}"/>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5" name="TextBox 4">
            <a:extLst>
              <a:ext uri="{FF2B5EF4-FFF2-40B4-BE49-F238E27FC236}">
                <a16:creationId xmlns:a16="http://schemas.microsoft.com/office/drawing/2014/main" id="{4E0F31FB-1D6A-5CAB-4ABC-D42DC08D2D11}"/>
              </a:ext>
            </a:extLst>
          </p:cNvPr>
          <p:cNvSpPr txBox="1"/>
          <p:nvPr/>
        </p:nvSpPr>
        <p:spPr>
          <a:xfrm>
            <a:off x="259643" y="1164134"/>
            <a:ext cx="11717867" cy="4401205"/>
          </a:xfrm>
          <a:prstGeom prst="rect">
            <a:avLst/>
          </a:prstGeom>
          <a:noFill/>
        </p:spPr>
        <p:txBody>
          <a:bodyPr wrap="square">
            <a:spAutoFit/>
          </a:bodyPr>
          <a:lstStyle/>
          <a:p>
            <a:pPr algn="l" fontAlgn="t"/>
            <a:r>
              <a:rPr lang="en-US" sz="2800" b="1" i="0" dirty="0">
                <a:solidFill>
                  <a:srgbClr val="1A1D28"/>
                </a:solidFill>
                <a:effectLst/>
                <a:latin typeface="Times New Roman" panose="02020603050405020304" pitchFamily="18" charset="0"/>
                <a:cs typeface="Times New Roman" panose="02020603050405020304" pitchFamily="18" charset="0"/>
              </a:rPr>
              <a:t>In monopolistically competitive markets, entry barriers</a:t>
            </a:r>
            <a:br>
              <a:rPr lang="en-US" sz="2800" b="0" i="0" dirty="0">
                <a:solidFill>
                  <a:srgbClr val="1A1D28"/>
                </a:solidFill>
                <a:effectLst/>
                <a:latin typeface="Times New Roman" panose="02020603050405020304" pitchFamily="18" charset="0"/>
                <a:cs typeface="Times New Roman" panose="02020603050405020304" pitchFamily="18" charset="0"/>
              </a:rPr>
            </a:br>
            <a:endParaRPr lang="en-US" sz="2800" b="0" i="0" dirty="0">
              <a:solidFill>
                <a:srgbClr val="1A1D28"/>
              </a:solidFill>
              <a:effectLst/>
              <a:latin typeface="Times New Roman" panose="02020603050405020304" pitchFamily="18" charset="0"/>
              <a:cs typeface="Times New Roman" panose="02020603050405020304" pitchFamily="18" charset="0"/>
            </a:endParaRPr>
          </a:p>
          <a:p>
            <a:pPr marL="514350" indent="-514350" algn="l" fontAlgn="t">
              <a:buFont typeface="+mj-lt"/>
              <a:buAutoNum type="alphaLcParenR"/>
            </a:pPr>
            <a:r>
              <a:rPr lang="en-US" sz="2800" b="0" i="0" dirty="0">
                <a:solidFill>
                  <a:srgbClr val="1A1D28"/>
                </a:solidFill>
                <a:effectLst/>
                <a:latin typeface="Times New Roman" panose="02020603050405020304" pitchFamily="18" charset="0"/>
                <a:cs typeface="Times New Roman" panose="02020603050405020304" pitchFamily="18" charset="0"/>
              </a:rPr>
              <a:t>do not exist.</a:t>
            </a:r>
            <a:endParaRPr lang="en-US" sz="2800" dirty="0">
              <a:solidFill>
                <a:srgbClr val="1A1D28"/>
              </a:solidFill>
              <a:latin typeface="Times New Roman" panose="02020603050405020304" pitchFamily="18" charset="0"/>
              <a:cs typeface="Times New Roman" panose="02020603050405020304" pitchFamily="18" charset="0"/>
            </a:endParaRPr>
          </a:p>
          <a:p>
            <a:pPr marL="514350" indent="-514350" algn="l" fontAlgn="t">
              <a:buFont typeface="+mj-lt"/>
              <a:buAutoNum type="alphaLcParenR"/>
            </a:pPr>
            <a:r>
              <a:rPr lang="en-US" sz="2800" b="0" i="0" dirty="0">
                <a:solidFill>
                  <a:srgbClr val="1A1D28"/>
                </a:solidFill>
                <a:effectLst/>
                <a:latin typeface="Times New Roman" panose="02020603050405020304" pitchFamily="18" charset="0"/>
                <a:cs typeface="Times New Roman" panose="02020603050405020304" pitchFamily="18" charset="0"/>
              </a:rPr>
              <a:t>are more prevalent than in perfectly competitive markets but less than in monopoly markets.</a:t>
            </a:r>
            <a:endParaRPr lang="en-US" sz="2800" dirty="0">
              <a:solidFill>
                <a:srgbClr val="1A1D28"/>
              </a:solidFill>
              <a:latin typeface="Times New Roman" panose="02020603050405020304" pitchFamily="18" charset="0"/>
              <a:cs typeface="Times New Roman" panose="02020603050405020304" pitchFamily="18" charset="0"/>
            </a:endParaRPr>
          </a:p>
          <a:p>
            <a:pPr marL="514350" indent="-514350" algn="l" fontAlgn="t">
              <a:buFont typeface="+mj-lt"/>
              <a:buAutoNum type="alphaLcParenR"/>
            </a:pPr>
            <a:r>
              <a:rPr lang="en-US" sz="2800" b="0" i="0" dirty="0">
                <a:solidFill>
                  <a:srgbClr val="1A1D28"/>
                </a:solidFill>
                <a:effectLst/>
                <a:latin typeface="Times New Roman" panose="02020603050405020304" pitchFamily="18" charset="0"/>
                <a:cs typeface="Times New Roman" panose="02020603050405020304" pitchFamily="18" charset="0"/>
              </a:rPr>
              <a:t>are more prevalent than in monopoly markets but less than in perfectly competitive markets.</a:t>
            </a:r>
            <a:endParaRPr lang="en-US" sz="2800" dirty="0">
              <a:solidFill>
                <a:srgbClr val="1A1D28"/>
              </a:solidFill>
              <a:latin typeface="Times New Roman" panose="02020603050405020304" pitchFamily="18" charset="0"/>
              <a:cs typeface="Times New Roman" panose="02020603050405020304" pitchFamily="18" charset="0"/>
            </a:endParaRPr>
          </a:p>
          <a:p>
            <a:pPr marL="514350" indent="-514350" algn="l" fontAlgn="t">
              <a:buFont typeface="+mj-lt"/>
              <a:buAutoNum type="alphaLcParenR"/>
            </a:pPr>
            <a:r>
              <a:rPr lang="en-US" sz="2800" b="0" i="0" dirty="0">
                <a:solidFill>
                  <a:srgbClr val="1A1D28"/>
                </a:solidFill>
                <a:effectLst/>
                <a:latin typeface="Times New Roman" panose="02020603050405020304" pitchFamily="18" charset="0"/>
                <a:cs typeface="Times New Roman" panose="02020603050405020304" pitchFamily="18" charset="0"/>
              </a:rPr>
              <a:t>are blocked.</a:t>
            </a:r>
          </a:p>
          <a:p>
            <a:pPr algn="l" fontAlgn="t"/>
            <a:endParaRPr lang="en-US" sz="2800" b="0" i="0" dirty="0">
              <a:solidFill>
                <a:srgbClr val="1A1D28"/>
              </a:solidFill>
              <a:effectLst/>
              <a:latin typeface="Times New Roman" panose="02020603050405020304" pitchFamily="18" charset="0"/>
              <a:cs typeface="Times New Roman" panose="02020603050405020304" pitchFamily="18" charset="0"/>
            </a:endParaRPr>
          </a:p>
          <a:p>
            <a:pPr algn="l" fontAlgn="t"/>
            <a:r>
              <a:rPr lang="en-US" sz="2800" b="1" i="0" dirty="0">
                <a:solidFill>
                  <a:srgbClr val="1A1D28"/>
                </a:solidFill>
                <a:effectLst/>
                <a:latin typeface="Times New Roman" panose="02020603050405020304" pitchFamily="18" charset="0"/>
                <a:cs typeface="Times New Roman" panose="02020603050405020304" pitchFamily="18" charset="0"/>
              </a:rPr>
              <a:t>ANSWER b) </a:t>
            </a:r>
          </a:p>
        </p:txBody>
      </p:sp>
    </p:spTree>
    <p:extLst>
      <p:ext uri="{BB962C8B-B14F-4D97-AF65-F5344CB8AC3E}">
        <p14:creationId xmlns:p14="http://schemas.microsoft.com/office/powerpoint/2010/main" val="382787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a:extLst>
            <a:ext uri="{FF2B5EF4-FFF2-40B4-BE49-F238E27FC236}">
              <a16:creationId xmlns:a16="http://schemas.microsoft.com/office/drawing/2014/main" id="{5402CA86-251A-DC3B-3C4E-7AB248B97016}"/>
            </a:ext>
          </a:extLst>
        </p:cNvPr>
        <p:cNvGrpSpPr/>
        <p:nvPr/>
      </p:nvGrpSpPr>
      <p:grpSpPr>
        <a:xfrm>
          <a:off x="0" y="0"/>
          <a:ext cx="0" cy="0"/>
          <a:chOff x="0" y="0"/>
          <a:chExt cx="0" cy="0"/>
        </a:xfrm>
      </p:grpSpPr>
      <p:sp>
        <p:nvSpPr>
          <p:cNvPr id="412" name="Google Shape;412;p56">
            <a:extLst>
              <a:ext uri="{FF2B5EF4-FFF2-40B4-BE49-F238E27FC236}">
                <a16:creationId xmlns:a16="http://schemas.microsoft.com/office/drawing/2014/main" id="{A6021AEB-8882-590C-6848-8DB613279A23}"/>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413" name="Google Shape;413;p56">
            <a:extLst>
              <a:ext uri="{FF2B5EF4-FFF2-40B4-BE49-F238E27FC236}">
                <a16:creationId xmlns:a16="http://schemas.microsoft.com/office/drawing/2014/main" id="{5F4244FD-347A-9997-4372-218B454599A5}"/>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 name="TextBox 2">
            <a:extLst>
              <a:ext uri="{FF2B5EF4-FFF2-40B4-BE49-F238E27FC236}">
                <a16:creationId xmlns:a16="http://schemas.microsoft.com/office/drawing/2014/main" id="{140BEB71-2186-5355-10E1-8A350B803E3E}"/>
              </a:ext>
            </a:extLst>
          </p:cNvPr>
          <p:cNvSpPr txBox="1"/>
          <p:nvPr/>
        </p:nvSpPr>
        <p:spPr>
          <a:xfrm>
            <a:off x="553156" y="1455667"/>
            <a:ext cx="11175999" cy="4031873"/>
          </a:xfrm>
          <a:prstGeom prst="rect">
            <a:avLst/>
          </a:prstGeom>
          <a:noFill/>
        </p:spPr>
        <p:txBody>
          <a:bodyPr wrap="square">
            <a:spAutoFit/>
          </a:bodyPr>
          <a:lstStyle/>
          <a:p>
            <a:pPr algn="l" fontAlgn="t"/>
            <a:r>
              <a:rPr lang="en-US" sz="3200" b="1" i="0" dirty="0">
                <a:solidFill>
                  <a:srgbClr val="1A1D28"/>
                </a:solidFill>
                <a:effectLst/>
                <a:latin typeface="Times New Roman" panose="02020603050405020304" pitchFamily="18" charset="0"/>
                <a:cs typeface="Times New Roman" panose="02020603050405020304" pitchFamily="18" charset="0"/>
              </a:rPr>
              <a:t>Which one of the following is a factor used to distinguish between different market structures?</a:t>
            </a:r>
            <a:br>
              <a:rPr lang="en-US" sz="3200" b="0" i="0" dirty="0">
                <a:solidFill>
                  <a:srgbClr val="1A1D28"/>
                </a:solidFill>
                <a:effectLst/>
                <a:latin typeface="Times New Roman" panose="02020603050405020304" pitchFamily="18" charset="0"/>
                <a:cs typeface="Times New Roman" panose="02020603050405020304" pitchFamily="18" charset="0"/>
              </a:rPr>
            </a:br>
            <a:r>
              <a:rPr lang="en-US" sz="3200" b="0" i="0" dirty="0">
                <a:solidFill>
                  <a:srgbClr val="1A1D28"/>
                </a:solidFill>
                <a:effectLst/>
                <a:latin typeface="Times New Roman" panose="02020603050405020304" pitchFamily="18" charset="0"/>
                <a:cs typeface="Times New Roman" panose="02020603050405020304" pitchFamily="18" charset="0"/>
              </a:rPr>
              <a:t>A The degree of product differentiation</a:t>
            </a:r>
            <a:br>
              <a:rPr lang="en-US" sz="3200" b="0" i="0" dirty="0">
                <a:solidFill>
                  <a:srgbClr val="1A1D28"/>
                </a:solidFill>
                <a:effectLst/>
                <a:latin typeface="Times New Roman" panose="02020603050405020304" pitchFamily="18" charset="0"/>
                <a:cs typeface="Times New Roman" panose="02020603050405020304" pitchFamily="18" charset="0"/>
              </a:rPr>
            </a:br>
            <a:r>
              <a:rPr lang="en-US" sz="3200" b="0" i="0" dirty="0">
                <a:solidFill>
                  <a:srgbClr val="1A1D28"/>
                </a:solidFill>
                <a:effectLst/>
                <a:latin typeface="Times New Roman" panose="02020603050405020304" pitchFamily="18" charset="0"/>
                <a:cs typeface="Times New Roman" panose="02020603050405020304" pitchFamily="18" charset="0"/>
              </a:rPr>
              <a:t>B The number of employees</a:t>
            </a:r>
            <a:br>
              <a:rPr lang="en-US" sz="3200" b="0" i="0" dirty="0">
                <a:solidFill>
                  <a:srgbClr val="1A1D28"/>
                </a:solidFill>
                <a:effectLst/>
                <a:latin typeface="Times New Roman" panose="02020603050405020304" pitchFamily="18" charset="0"/>
                <a:cs typeface="Times New Roman" panose="02020603050405020304" pitchFamily="18" charset="0"/>
              </a:rPr>
            </a:br>
            <a:r>
              <a:rPr lang="en-US" sz="3200" b="0" i="0" dirty="0">
                <a:solidFill>
                  <a:srgbClr val="1A1D28"/>
                </a:solidFill>
                <a:effectLst/>
                <a:latin typeface="Times New Roman" panose="02020603050405020304" pitchFamily="18" charset="0"/>
                <a:cs typeface="Times New Roman" panose="02020603050405020304" pitchFamily="18" charset="0"/>
              </a:rPr>
              <a:t>C The degree of efficiency</a:t>
            </a:r>
            <a:br>
              <a:rPr lang="en-US" sz="3200" b="0" i="0" dirty="0">
                <a:solidFill>
                  <a:srgbClr val="1A1D28"/>
                </a:solidFill>
                <a:effectLst/>
                <a:latin typeface="Times New Roman" panose="02020603050405020304" pitchFamily="18" charset="0"/>
                <a:cs typeface="Times New Roman" panose="02020603050405020304" pitchFamily="18" charset="0"/>
              </a:rPr>
            </a:br>
            <a:r>
              <a:rPr lang="en-US" sz="3200" b="0" i="0" dirty="0">
                <a:solidFill>
                  <a:srgbClr val="1A1D28"/>
                </a:solidFill>
                <a:effectLst/>
                <a:latin typeface="Times New Roman" panose="02020603050405020304" pitchFamily="18" charset="0"/>
                <a:cs typeface="Times New Roman" panose="02020603050405020304" pitchFamily="18" charset="0"/>
              </a:rPr>
              <a:t>D The sector of industry</a:t>
            </a:r>
          </a:p>
          <a:p>
            <a:pPr algn="l" fontAlgn="t"/>
            <a:endParaRPr lang="en-US" sz="3200" b="0" i="0" dirty="0">
              <a:solidFill>
                <a:srgbClr val="1A1D28"/>
              </a:solidFill>
              <a:effectLst/>
              <a:latin typeface="Times New Roman" panose="02020603050405020304" pitchFamily="18" charset="0"/>
              <a:cs typeface="Times New Roman" panose="02020603050405020304" pitchFamily="18" charset="0"/>
            </a:endParaRPr>
          </a:p>
          <a:p>
            <a:pPr algn="l" fontAlgn="t"/>
            <a:r>
              <a:rPr lang="en-US" sz="3200" b="1" i="0" dirty="0">
                <a:solidFill>
                  <a:srgbClr val="1A1D28"/>
                </a:solidFill>
                <a:effectLst/>
                <a:latin typeface="Times New Roman" panose="02020603050405020304" pitchFamily="18" charset="0"/>
                <a:cs typeface="Times New Roman" panose="02020603050405020304" pitchFamily="18" charset="0"/>
              </a:rPr>
              <a:t>ANSWER: A</a:t>
            </a:r>
          </a:p>
        </p:txBody>
      </p:sp>
    </p:spTree>
    <p:extLst>
      <p:ext uri="{BB962C8B-B14F-4D97-AF65-F5344CB8AC3E}">
        <p14:creationId xmlns:p14="http://schemas.microsoft.com/office/powerpoint/2010/main" val="6159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2" name="Google Shape;612;p76"/>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lang="en-US" sz="1500"/>
          </a:p>
        </p:txBody>
      </p:sp>
      <p:sp>
        <p:nvSpPr>
          <p:cNvPr id="10" name="Google Shape;412;p56">
            <a:extLst>
              <a:ext uri="{FF2B5EF4-FFF2-40B4-BE49-F238E27FC236}">
                <a16:creationId xmlns:a16="http://schemas.microsoft.com/office/drawing/2014/main" id="{201A6AB5-4DA9-1439-22FD-8DAD54930EC0}"/>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p>
        </p:txBody>
      </p:sp>
      <p:pic>
        <p:nvPicPr>
          <p:cNvPr id="4" name="Picture 3">
            <a:extLst>
              <a:ext uri="{FF2B5EF4-FFF2-40B4-BE49-F238E27FC236}">
                <a16:creationId xmlns:a16="http://schemas.microsoft.com/office/drawing/2014/main" id="{3AA179ED-B078-E759-ACC9-F2138CCE05ED}"/>
              </a:ext>
            </a:extLst>
          </p:cNvPr>
          <p:cNvPicPr>
            <a:picLocks noChangeAspect="1"/>
          </p:cNvPicPr>
          <p:nvPr/>
        </p:nvPicPr>
        <p:blipFill>
          <a:blip r:embed="rId3"/>
          <a:stretch>
            <a:fillRect/>
          </a:stretch>
        </p:blipFill>
        <p:spPr>
          <a:xfrm>
            <a:off x="3298534" y="1907822"/>
            <a:ext cx="5276749" cy="2712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9">
          <a:extLst>
            <a:ext uri="{FF2B5EF4-FFF2-40B4-BE49-F238E27FC236}">
              <a16:creationId xmlns:a16="http://schemas.microsoft.com/office/drawing/2014/main" id="{E4F2BADE-9EA7-A4EC-88E8-A72912A2391C}"/>
            </a:ext>
          </a:extLst>
        </p:cNvPr>
        <p:cNvGrpSpPr/>
        <p:nvPr/>
      </p:nvGrpSpPr>
      <p:grpSpPr>
        <a:xfrm>
          <a:off x="0" y="0"/>
          <a:ext cx="0" cy="0"/>
          <a:chOff x="0" y="0"/>
          <a:chExt cx="0" cy="0"/>
        </a:xfrm>
      </p:grpSpPr>
      <p:pic>
        <p:nvPicPr>
          <p:cNvPr id="610" name="Google Shape;610;p76">
            <a:extLst>
              <a:ext uri="{FF2B5EF4-FFF2-40B4-BE49-F238E27FC236}">
                <a16:creationId xmlns:a16="http://schemas.microsoft.com/office/drawing/2014/main" id="{876D1FE5-15D4-F250-7C64-EE6D1D6807CA}"/>
              </a:ext>
            </a:extLst>
          </p:cNvPr>
          <p:cNvPicPr preferRelativeResize="0"/>
          <p:nvPr/>
        </p:nvPicPr>
        <p:blipFill>
          <a:blip r:embed="rId3">
            <a:alphaModFix/>
          </a:blip>
          <a:stretch>
            <a:fillRect/>
          </a:stretch>
        </p:blipFill>
        <p:spPr>
          <a:xfrm>
            <a:off x="3474137" y="2998733"/>
            <a:ext cx="5111199" cy="2683375"/>
          </a:xfrm>
          <a:prstGeom prst="rect">
            <a:avLst/>
          </a:prstGeom>
          <a:noFill/>
          <a:ln>
            <a:noFill/>
          </a:ln>
        </p:spPr>
      </p:pic>
      <p:sp>
        <p:nvSpPr>
          <p:cNvPr id="612" name="Google Shape;612;p76">
            <a:extLst>
              <a:ext uri="{FF2B5EF4-FFF2-40B4-BE49-F238E27FC236}">
                <a16:creationId xmlns:a16="http://schemas.microsoft.com/office/drawing/2014/main" id="{FB274833-D221-20D6-92CD-9EEBBAC75115}"/>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613" name="Google Shape;613;p76">
            <a:extLst>
              <a:ext uri="{FF2B5EF4-FFF2-40B4-BE49-F238E27FC236}">
                <a16:creationId xmlns:a16="http://schemas.microsoft.com/office/drawing/2014/main" id="{3365D483-94CF-1829-E270-FE3F29DF38FE}"/>
              </a:ext>
            </a:extLst>
          </p:cNvPr>
          <p:cNvSpPr txBox="1"/>
          <p:nvPr/>
        </p:nvSpPr>
        <p:spPr>
          <a:xfrm>
            <a:off x="-362329" y="3474320"/>
            <a:ext cx="4800900" cy="866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1" dirty="0">
                <a:latin typeface="Times New Roman" panose="02020603050405020304" pitchFamily="18" charset="0"/>
                <a:ea typeface="Open Sans ExtraBold"/>
                <a:cs typeface="Times New Roman" panose="02020603050405020304" pitchFamily="18" charset="0"/>
                <a:sym typeface="Open Sans ExtraBold"/>
              </a:rPr>
              <a:t>PUBLIC </a:t>
            </a:r>
          </a:p>
          <a:p>
            <a:pPr marL="0" marR="0" lvl="0" indent="0" algn="ctr" rtl="0">
              <a:lnSpc>
                <a:spcPct val="100000"/>
              </a:lnSpc>
              <a:spcBef>
                <a:spcPts val="0"/>
              </a:spcBef>
              <a:spcAft>
                <a:spcPts val="0"/>
              </a:spcAft>
              <a:buNone/>
            </a:pPr>
            <a:r>
              <a:rPr lang="en-US" sz="3200" b="1" dirty="0">
                <a:latin typeface="Times New Roman" panose="02020603050405020304" pitchFamily="18" charset="0"/>
                <a:ea typeface="Open Sans ExtraBold"/>
                <a:cs typeface="Times New Roman" panose="02020603050405020304" pitchFamily="18" charset="0"/>
                <a:sym typeface="Open Sans ExtraBold"/>
              </a:rPr>
              <a:t>FRANCHISE</a:t>
            </a:r>
            <a:endParaRPr sz="3200" b="1" dirty="0">
              <a:latin typeface="Times New Roman" panose="02020603050405020304" pitchFamily="18" charset="0"/>
              <a:ea typeface="Open Sans ExtraBold"/>
              <a:cs typeface="Times New Roman" panose="02020603050405020304" pitchFamily="18" charset="0"/>
              <a:sym typeface="Open Sans ExtraBold"/>
            </a:endParaRPr>
          </a:p>
          <a:p>
            <a:pPr marL="0" marR="0" lvl="0" indent="0" algn="ctr" rtl="0">
              <a:lnSpc>
                <a:spcPct val="115000"/>
              </a:lnSpc>
              <a:spcBef>
                <a:spcPts val="0"/>
              </a:spcBef>
              <a:spcAft>
                <a:spcPts val="0"/>
              </a:spcAft>
              <a:buNone/>
            </a:pPr>
            <a:endParaRPr sz="2500" b="1" dirty="0">
              <a:latin typeface="Open Sans"/>
              <a:ea typeface="Open Sans"/>
              <a:cs typeface="Open Sans"/>
              <a:sym typeface="Open Sans"/>
            </a:endParaRPr>
          </a:p>
        </p:txBody>
      </p:sp>
      <p:pic>
        <p:nvPicPr>
          <p:cNvPr id="614" name="Google Shape;614;p76">
            <a:extLst>
              <a:ext uri="{FF2B5EF4-FFF2-40B4-BE49-F238E27FC236}">
                <a16:creationId xmlns:a16="http://schemas.microsoft.com/office/drawing/2014/main" id="{D1588230-A17F-42F8-C75F-CBA750171A4D}"/>
              </a:ext>
            </a:extLst>
          </p:cNvPr>
          <p:cNvPicPr preferRelativeResize="0"/>
          <p:nvPr/>
        </p:nvPicPr>
        <p:blipFill>
          <a:blip r:embed="rId4">
            <a:alphaModFix/>
          </a:blip>
          <a:stretch>
            <a:fillRect/>
          </a:stretch>
        </p:blipFill>
        <p:spPr>
          <a:xfrm>
            <a:off x="133722" y="4454543"/>
            <a:ext cx="3472944" cy="866100"/>
          </a:xfrm>
          <a:prstGeom prst="rect">
            <a:avLst/>
          </a:prstGeom>
          <a:noFill/>
          <a:ln>
            <a:noFill/>
          </a:ln>
        </p:spPr>
      </p:pic>
      <p:sp>
        <p:nvSpPr>
          <p:cNvPr id="615" name="Google Shape;615;p76">
            <a:extLst>
              <a:ext uri="{FF2B5EF4-FFF2-40B4-BE49-F238E27FC236}">
                <a16:creationId xmlns:a16="http://schemas.microsoft.com/office/drawing/2014/main" id="{58127591-F6CB-7860-5478-5150C45C4522}"/>
              </a:ext>
            </a:extLst>
          </p:cNvPr>
          <p:cNvSpPr txBox="1"/>
          <p:nvPr/>
        </p:nvSpPr>
        <p:spPr>
          <a:xfrm>
            <a:off x="4065422" y="2944667"/>
            <a:ext cx="4286700" cy="866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1" dirty="0">
                <a:latin typeface="Times New Roman" panose="02020603050405020304" pitchFamily="18" charset="0"/>
                <a:ea typeface="Open Sans ExtraBold"/>
                <a:cs typeface="Times New Roman" panose="02020603050405020304" pitchFamily="18" charset="0"/>
                <a:sym typeface="Open Sans ExtraBold"/>
              </a:rPr>
              <a:t>GOVERNMENT</a:t>
            </a:r>
            <a:endParaRPr sz="3200" b="1" dirty="0">
              <a:latin typeface="Times New Roman" panose="02020603050405020304" pitchFamily="18" charset="0"/>
              <a:ea typeface="Open Sans ExtraBold"/>
              <a:cs typeface="Times New Roman" panose="02020603050405020304" pitchFamily="18" charset="0"/>
              <a:sym typeface="Open Sans ExtraBold"/>
            </a:endParaRPr>
          </a:p>
          <a:p>
            <a:pPr marL="0" marR="0" lvl="0" indent="0" algn="ctr" rtl="0">
              <a:lnSpc>
                <a:spcPct val="100000"/>
              </a:lnSpc>
              <a:spcBef>
                <a:spcPts val="0"/>
              </a:spcBef>
              <a:spcAft>
                <a:spcPts val="0"/>
              </a:spcAft>
              <a:buNone/>
            </a:pPr>
            <a:r>
              <a:rPr lang="en-US" sz="3200" b="1" dirty="0">
                <a:latin typeface="Times New Roman" panose="02020603050405020304" pitchFamily="18" charset="0"/>
                <a:ea typeface="Open Sans ExtraBold"/>
                <a:cs typeface="Times New Roman" panose="02020603050405020304" pitchFamily="18" charset="0"/>
                <a:sym typeface="Open Sans ExtraBold"/>
              </a:rPr>
              <a:t>LICENSE</a:t>
            </a:r>
            <a:endParaRPr sz="3200" b="1" dirty="0">
              <a:latin typeface="Times New Roman" panose="02020603050405020304" pitchFamily="18" charset="0"/>
              <a:ea typeface="Open Sans ExtraBold"/>
              <a:cs typeface="Times New Roman" panose="02020603050405020304" pitchFamily="18" charset="0"/>
              <a:sym typeface="Open Sans ExtraBold"/>
            </a:endParaRPr>
          </a:p>
          <a:p>
            <a:pPr marL="0" marR="0" lvl="0" indent="0" algn="ctr" rtl="0">
              <a:lnSpc>
                <a:spcPct val="115000"/>
              </a:lnSpc>
              <a:spcBef>
                <a:spcPts val="0"/>
              </a:spcBef>
              <a:spcAft>
                <a:spcPts val="0"/>
              </a:spcAft>
              <a:buNone/>
            </a:pPr>
            <a:endParaRPr sz="4000" b="1" dirty="0">
              <a:latin typeface="Open Sans"/>
              <a:ea typeface="Open Sans"/>
              <a:cs typeface="Open Sans"/>
              <a:sym typeface="Open Sans"/>
            </a:endParaRPr>
          </a:p>
        </p:txBody>
      </p:sp>
      <p:sp>
        <p:nvSpPr>
          <p:cNvPr id="616" name="Google Shape;616;p76">
            <a:extLst>
              <a:ext uri="{FF2B5EF4-FFF2-40B4-BE49-F238E27FC236}">
                <a16:creationId xmlns:a16="http://schemas.microsoft.com/office/drawing/2014/main" id="{3884F2E6-E907-F7FE-B114-25FFEEF2992F}"/>
              </a:ext>
            </a:extLst>
          </p:cNvPr>
          <p:cNvSpPr txBox="1"/>
          <p:nvPr/>
        </p:nvSpPr>
        <p:spPr>
          <a:xfrm>
            <a:off x="8057413" y="1959047"/>
            <a:ext cx="4286700" cy="866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200" b="1" dirty="0">
                <a:latin typeface="Times New Roman" panose="02020603050405020304" pitchFamily="18" charset="0"/>
                <a:ea typeface="Open Sans ExtraBold"/>
                <a:cs typeface="Times New Roman" panose="02020603050405020304" pitchFamily="18" charset="0"/>
                <a:sym typeface="Open Sans ExtraBold"/>
              </a:rPr>
              <a:t>PATENT/</a:t>
            </a:r>
            <a:endParaRPr sz="3200" b="1" dirty="0">
              <a:latin typeface="Times New Roman" panose="02020603050405020304" pitchFamily="18" charset="0"/>
              <a:ea typeface="Open Sans ExtraBold"/>
              <a:cs typeface="Times New Roman" panose="02020603050405020304" pitchFamily="18" charset="0"/>
              <a:sym typeface="Open Sans ExtraBold"/>
            </a:endParaRPr>
          </a:p>
          <a:p>
            <a:pPr marL="0" marR="0" lvl="0" indent="0" algn="ctr" rtl="0">
              <a:lnSpc>
                <a:spcPct val="100000"/>
              </a:lnSpc>
              <a:spcBef>
                <a:spcPts val="0"/>
              </a:spcBef>
              <a:spcAft>
                <a:spcPts val="0"/>
              </a:spcAft>
              <a:buNone/>
            </a:pPr>
            <a:r>
              <a:rPr lang="en-US" sz="3200" b="1" dirty="0">
                <a:latin typeface="Times New Roman" panose="02020603050405020304" pitchFamily="18" charset="0"/>
                <a:ea typeface="Open Sans ExtraBold"/>
                <a:cs typeface="Times New Roman" panose="02020603050405020304" pitchFamily="18" charset="0"/>
                <a:sym typeface="Open Sans ExtraBold"/>
              </a:rPr>
              <a:t>COPYRIGHT</a:t>
            </a:r>
            <a:endParaRPr sz="3200" b="1" dirty="0">
              <a:latin typeface="Times New Roman" panose="02020603050405020304" pitchFamily="18" charset="0"/>
              <a:ea typeface="Open Sans ExtraBold"/>
              <a:cs typeface="Times New Roman" panose="02020603050405020304" pitchFamily="18" charset="0"/>
              <a:sym typeface="Open Sans ExtraBold"/>
            </a:endParaRPr>
          </a:p>
          <a:p>
            <a:pPr marL="0" marR="0" lvl="0" indent="0" algn="ctr" rtl="0">
              <a:lnSpc>
                <a:spcPct val="115000"/>
              </a:lnSpc>
              <a:spcBef>
                <a:spcPts val="0"/>
              </a:spcBef>
              <a:spcAft>
                <a:spcPts val="0"/>
              </a:spcAft>
              <a:buNone/>
            </a:pPr>
            <a:endParaRPr sz="4200" b="1" dirty="0">
              <a:latin typeface="Times New Roman" panose="02020603050405020304" pitchFamily="18" charset="0"/>
              <a:ea typeface="Open Sans"/>
              <a:cs typeface="Times New Roman" panose="02020603050405020304" pitchFamily="18" charset="0"/>
              <a:sym typeface="Open Sans"/>
            </a:endParaRPr>
          </a:p>
        </p:txBody>
      </p:sp>
      <p:pic>
        <p:nvPicPr>
          <p:cNvPr id="617" name="Google Shape;617;p76">
            <a:extLst>
              <a:ext uri="{FF2B5EF4-FFF2-40B4-BE49-F238E27FC236}">
                <a16:creationId xmlns:a16="http://schemas.microsoft.com/office/drawing/2014/main" id="{197323EA-0743-4B0F-4DD8-6DFFF238880A}"/>
              </a:ext>
            </a:extLst>
          </p:cNvPr>
          <p:cNvPicPr preferRelativeResize="0"/>
          <p:nvPr/>
        </p:nvPicPr>
        <p:blipFill>
          <a:blip r:embed="rId5">
            <a:alphaModFix/>
          </a:blip>
          <a:stretch>
            <a:fillRect/>
          </a:stretch>
        </p:blipFill>
        <p:spPr>
          <a:xfrm>
            <a:off x="8877144" y="2901289"/>
            <a:ext cx="2647238" cy="1986304"/>
          </a:xfrm>
          <a:prstGeom prst="rect">
            <a:avLst/>
          </a:prstGeom>
          <a:noFill/>
          <a:ln>
            <a:noFill/>
          </a:ln>
        </p:spPr>
      </p:pic>
      <p:sp>
        <p:nvSpPr>
          <p:cNvPr id="2" name="Rectangle 1">
            <a:extLst>
              <a:ext uri="{FF2B5EF4-FFF2-40B4-BE49-F238E27FC236}">
                <a16:creationId xmlns:a16="http://schemas.microsoft.com/office/drawing/2014/main" id="{2EA938AE-0309-68CD-70DE-881DA5F63707}"/>
              </a:ext>
            </a:extLst>
          </p:cNvPr>
          <p:cNvSpPr/>
          <p:nvPr/>
        </p:nvSpPr>
        <p:spPr>
          <a:xfrm>
            <a:off x="3098224" y="1283108"/>
            <a:ext cx="4903907" cy="646331"/>
          </a:xfrm>
          <a:prstGeom prst="rect">
            <a:avLst/>
          </a:prstGeom>
        </p:spPr>
        <p:txBody>
          <a:bodyPr wrap="none">
            <a:spAutoFit/>
          </a:bodyPr>
          <a:lstStyle/>
          <a:p>
            <a:r>
              <a:rPr lang="en-US" sz="3600" u="sng" dirty="0">
                <a:solidFill>
                  <a:srgbClr val="16361E"/>
                </a:solidFill>
                <a:latin typeface="Times New Roman" panose="02020603050405020304" pitchFamily="18" charset="0"/>
                <a:cs typeface="Times New Roman" panose="02020603050405020304" pitchFamily="18" charset="0"/>
              </a:rPr>
              <a:t>LEGAL MONOPOLIES </a:t>
            </a:r>
          </a:p>
        </p:txBody>
      </p:sp>
      <p:sp>
        <p:nvSpPr>
          <p:cNvPr id="10" name="Google Shape;412;p56">
            <a:extLst>
              <a:ext uri="{FF2B5EF4-FFF2-40B4-BE49-F238E27FC236}">
                <a16:creationId xmlns:a16="http://schemas.microsoft.com/office/drawing/2014/main" id="{CA79C07C-18CD-0D2D-04C0-96C54BB57501}"/>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5868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5" name="Google Shape;505;p66"/>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506" name="Google Shape;506;p66"/>
          <p:cNvSpPr txBox="1"/>
          <p:nvPr/>
        </p:nvSpPr>
        <p:spPr>
          <a:xfrm>
            <a:off x="-1858400" y="1082422"/>
            <a:ext cx="12161414" cy="18516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3600" b="1" dirty="0">
                <a:solidFill>
                  <a:srgbClr val="293E1A"/>
                </a:solidFill>
                <a:latin typeface="Times New Roman" panose="02020603050405020304" pitchFamily="18" charset="0"/>
                <a:ea typeface="Open Sans"/>
                <a:cs typeface="Times New Roman" panose="02020603050405020304" pitchFamily="18" charset="0"/>
                <a:sym typeface="Open Sans"/>
              </a:rPr>
              <a:t>LEGAL MONOPOLY</a:t>
            </a:r>
            <a:r>
              <a:rPr lang="en-US" sz="1800" b="1" dirty="0">
                <a:solidFill>
                  <a:srgbClr val="293E1A"/>
                </a:solidFill>
                <a:latin typeface="Times New Roman" panose="02020603050405020304" pitchFamily="18" charset="0"/>
                <a:ea typeface="Open Sans"/>
                <a:cs typeface="Times New Roman" panose="02020603050405020304" pitchFamily="18" charset="0"/>
                <a:sym typeface="Open Sans"/>
              </a:rPr>
              <a:t>(cont.)</a:t>
            </a:r>
            <a:endParaRPr sz="1800" b="1" dirty="0">
              <a:solidFill>
                <a:srgbClr val="293E1A"/>
              </a:solidFill>
              <a:latin typeface="Times New Roman" panose="02020603050405020304" pitchFamily="18" charset="0"/>
              <a:ea typeface="Open Sans"/>
              <a:cs typeface="Times New Roman" panose="02020603050405020304" pitchFamily="18" charset="0"/>
              <a:sym typeface="Open Sans"/>
            </a:endParaRPr>
          </a:p>
          <a:p>
            <a:pPr marL="0" marR="0" lvl="0" indent="0" algn="ctr" rtl="0">
              <a:lnSpc>
                <a:spcPct val="115000"/>
              </a:lnSpc>
              <a:spcBef>
                <a:spcPts val="0"/>
              </a:spcBef>
              <a:spcAft>
                <a:spcPts val="0"/>
              </a:spcAft>
              <a:buNone/>
            </a:pPr>
            <a:endParaRPr sz="2500" b="1" dirty="0">
              <a:latin typeface="Open Sans"/>
              <a:ea typeface="Open Sans"/>
              <a:cs typeface="Open Sans"/>
              <a:sym typeface="Open Sans"/>
            </a:endParaRPr>
          </a:p>
        </p:txBody>
      </p:sp>
      <p:sp>
        <p:nvSpPr>
          <p:cNvPr id="5" name="Google Shape;513;p67"/>
          <p:cNvSpPr txBox="1"/>
          <p:nvPr/>
        </p:nvSpPr>
        <p:spPr>
          <a:xfrm>
            <a:off x="1888986" y="1991473"/>
            <a:ext cx="7143587" cy="324585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000" b="1" dirty="0">
                <a:solidFill>
                  <a:schemeClr val="dk1"/>
                </a:solidFill>
                <a:highlight>
                  <a:srgbClr val="FFFFFF"/>
                </a:highlight>
                <a:latin typeface="Times New Roman" panose="02020603050405020304" pitchFamily="18" charset="0"/>
                <a:ea typeface="Open Sans"/>
                <a:cs typeface="Times New Roman" panose="02020603050405020304" pitchFamily="18" charset="0"/>
                <a:sym typeface="Open Sans"/>
              </a:rPr>
              <a:t>Providers of Public Utilities: </a:t>
            </a:r>
          </a:p>
          <a:p>
            <a:pPr marL="685800" lvl="0" indent="-685800" rtl="0">
              <a:spcBef>
                <a:spcPts val="0"/>
              </a:spcBef>
              <a:spcAft>
                <a:spcPts val="0"/>
              </a:spcAft>
              <a:buFont typeface="Wingdings" panose="05000000000000000000" pitchFamily="2" charset="2"/>
              <a:buChar char="§"/>
            </a:pPr>
            <a:r>
              <a:rPr lang="en-US" sz="3000" dirty="0">
                <a:solidFill>
                  <a:schemeClr val="dk1"/>
                </a:solidFill>
                <a:highlight>
                  <a:srgbClr val="FFFFFF"/>
                </a:highlight>
                <a:latin typeface="Times New Roman" panose="02020603050405020304" pitchFamily="18" charset="0"/>
                <a:ea typeface="Open Sans"/>
                <a:cs typeface="Times New Roman" panose="02020603050405020304" pitchFamily="18" charset="0"/>
                <a:sym typeface="Open Sans"/>
              </a:rPr>
              <a:t>water, </a:t>
            </a:r>
          </a:p>
          <a:p>
            <a:pPr marL="685800" lvl="0" indent="-685800" rtl="0">
              <a:spcBef>
                <a:spcPts val="0"/>
              </a:spcBef>
              <a:spcAft>
                <a:spcPts val="0"/>
              </a:spcAft>
              <a:buFont typeface="Wingdings" panose="05000000000000000000" pitchFamily="2" charset="2"/>
              <a:buChar char="§"/>
            </a:pPr>
            <a:r>
              <a:rPr lang="en-US" sz="3000" dirty="0">
                <a:solidFill>
                  <a:schemeClr val="dk1"/>
                </a:solidFill>
                <a:highlight>
                  <a:srgbClr val="FFFFFF"/>
                </a:highlight>
                <a:latin typeface="Times New Roman" panose="02020603050405020304" pitchFamily="18" charset="0"/>
                <a:ea typeface="Open Sans"/>
                <a:cs typeface="Times New Roman" panose="02020603050405020304" pitchFamily="18" charset="0"/>
                <a:sym typeface="Open Sans"/>
              </a:rPr>
              <a:t>natural gas, </a:t>
            </a:r>
          </a:p>
          <a:p>
            <a:pPr marL="685800" lvl="0" indent="-685800" rtl="0">
              <a:spcBef>
                <a:spcPts val="0"/>
              </a:spcBef>
              <a:spcAft>
                <a:spcPts val="0"/>
              </a:spcAft>
              <a:buFont typeface="Wingdings" panose="05000000000000000000" pitchFamily="2" charset="2"/>
              <a:buChar char="§"/>
            </a:pPr>
            <a:r>
              <a:rPr lang="en-US" sz="3000" dirty="0">
                <a:solidFill>
                  <a:schemeClr val="dk1"/>
                </a:solidFill>
                <a:highlight>
                  <a:srgbClr val="FFFFFF"/>
                </a:highlight>
                <a:latin typeface="Times New Roman" panose="02020603050405020304" pitchFamily="18" charset="0"/>
                <a:ea typeface="Open Sans"/>
                <a:cs typeface="Times New Roman" panose="02020603050405020304" pitchFamily="18" charset="0"/>
                <a:sym typeface="Open Sans"/>
              </a:rPr>
              <a:t>telecommunications, </a:t>
            </a:r>
          </a:p>
          <a:p>
            <a:pPr marL="685800" lvl="0" indent="-685800" rtl="0">
              <a:spcBef>
                <a:spcPts val="0"/>
              </a:spcBef>
              <a:spcAft>
                <a:spcPts val="0"/>
              </a:spcAft>
              <a:buFont typeface="Wingdings" panose="05000000000000000000" pitchFamily="2" charset="2"/>
              <a:buChar char="§"/>
            </a:pPr>
            <a:r>
              <a:rPr lang="en-US" sz="3000" dirty="0">
                <a:solidFill>
                  <a:schemeClr val="dk1"/>
                </a:solidFill>
                <a:highlight>
                  <a:srgbClr val="FFFFFF"/>
                </a:highlight>
                <a:latin typeface="Times New Roman" panose="02020603050405020304" pitchFamily="18" charset="0"/>
                <a:ea typeface="Open Sans"/>
                <a:cs typeface="Times New Roman" panose="02020603050405020304" pitchFamily="18" charset="0"/>
                <a:sym typeface="Open Sans"/>
              </a:rPr>
              <a:t>electricity </a:t>
            </a:r>
          </a:p>
        </p:txBody>
      </p:sp>
      <p:cxnSp>
        <p:nvCxnSpPr>
          <p:cNvPr id="6" name="Google Shape;490;p64"/>
          <p:cNvCxnSpPr>
            <a:cxnSpLocks/>
          </p:cNvCxnSpPr>
          <p:nvPr/>
        </p:nvCxnSpPr>
        <p:spPr>
          <a:xfrm>
            <a:off x="2713971" y="1856972"/>
            <a:ext cx="2855935" cy="0"/>
          </a:xfrm>
          <a:prstGeom prst="straightConnector1">
            <a:avLst/>
          </a:prstGeom>
          <a:noFill/>
          <a:ln w="28575" cap="flat" cmpd="sng">
            <a:solidFill>
              <a:srgbClr val="00262C"/>
            </a:solidFill>
            <a:prstDash val="solid"/>
            <a:miter lim="800000"/>
            <a:headEnd type="none" w="sm" len="sm"/>
            <a:tailEnd type="none" w="sm" len="sm"/>
          </a:ln>
        </p:spPr>
      </p:cxnSp>
      <p:sp>
        <p:nvSpPr>
          <p:cNvPr id="3" name="Rectangle 2"/>
          <p:cNvSpPr/>
          <p:nvPr/>
        </p:nvSpPr>
        <p:spPr>
          <a:xfrm>
            <a:off x="799790" y="4978291"/>
            <a:ext cx="10647947" cy="830997"/>
          </a:xfrm>
          <a:prstGeom prst="rect">
            <a:avLst/>
          </a:prstGeom>
        </p:spPr>
        <p:txBody>
          <a:bodyPr wrap="square">
            <a:spAutoFit/>
          </a:bodyPr>
          <a:lstStyle/>
          <a:p>
            <a:pPr marL="228600" lvl="0" indent="-228600">
              <a:buFont typeface="Wingdings" panose="05000000000000000000" pitchFamily="2" charset="2"/>
              <a:buChar char="§"/>
            </a:pPr>
            <a:r>
              <a:rPr lang="en-US" sz="2400" dirty="0">
                <a:solidFill>
                  <a:schemeClr val="dk1"/>
                </a:solidFill>
                <a:highlight>
                  <a:srgbClr val="FFFFFF"/>
                </a:highlight>
                <a:latin typeface="Times New Roman" panose="02020603050405020304" pitchFamily="18" charset="0"/>
                <a:ea typeface="Open Sans"/>
                <a:cs typeface="Times New Roman" panose="02020603050405020304" pitchFamily="18" charset="0"/>
                <a:sym typeface="Open Sans"/>
              </a:rPr>
              <a:t>Legal monopoly have exclusive rights to service municipalities through local govt.</a:t>
            </a:r>
          </a:p>
          <a:p>
            <a:pPr marL="228600" indent="-22860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These monopolies are regulated in part by the state.</a:t>
            </a:r>
            <a:r>
              <a:rPr lang="en-US" sz="2400" b="1" dirty="0">
                <a:solidFill>
                  <a:schemeClr val="dk1"/>
                </a:solidFill>
                <a:highlight>
                  <a:srgbClr val="FFFFFF"/>
                </a:highlight>
                <a:latin typeface="Times New Roman" panose="02020603050405020304" pitchFamily="18" charset="0"/>
                <a:ea typeface="Open Sans"/>
                <a:cs typeface="Times New Roman" panose="02020603050405020304" pitchFamily="18" charset="0"/>
                <a:sym typeface="Open Sans"/>
              </a:rPr>
              <a:t> </a:t>
            </a:r>
          </a:p>
        </p:txBody>
      </p:sp>
      <p:pic>
        <p:nvPicPr>
          <p:cNvPr id="7" name="Picture 6"/>
          <p:cNvPicPr>
            <a:picLocks noChangeAspect="1"/>
          </p:cNvPicPr>
          <p:nvPr/>
        </p:nvPicPr>
        <p:blipFill rotWithShape="1">
          <a:blip r:embed="rId3"/>
          <a:srcRect b="3514"/>
          <a:stretch/>
        </p:blipFill>
        <p:spPr>
          <a:xfrm>
            <a:off x="8039516" y="1311096"/>
            <a:ext cx="3313682" cy="3245852"/>
          </a:xfrm>
          <a:prstGeom prst="rect">
            <a:avLst/>
          </a:prstGeom>
          <a:ln>
            <a:noFill/>
          </a:ln>
          <a:effectLst>
            <a:outerShdw blurRad="292100" dist="139700" dir="2700000" algn="tl" rotWithShape="0">
              <a:srgbClr val="333333">
                <a:alpha val="65000"/>
              </a:srgbClr>
            </a:outerShdw>
          </a:effectLst>
        </p:spPr>
      </p:pic>
      <p:sp>
        <p:nvSpPr>
          <p:cNvPr id="10" name="Google Shape;412;p56">
            <a:extLst>
              <a:ext uri="{FF2B5EF4-FFF2-40B4-BE49-F238E27FC236}">
                <a16:creationId xmlns:a16="http://schemas.microsoft.com/office/drawing/2014/main" id="{DDFD5351-6B30-B1C8-F8A6-C19CFC0BE2C6}"/>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cxnSp>
        <p:nvCxnSpPr>
          <p:cNvPr id="490" name="Google Shape;490;p64"/>
          <p:cNvCxnSpPr/>
          <p:nvPr/>
        </p:nvCxnSpPr>
        <p:spPr>
          <a:xfrm>
            <a:off x="3859104" y="1453549"/>
            <a:ext cx="4249200" cy="0"/>
          </a:xfrm>
          <a:prstGeom prst="straightConnector1">
            <a:avLst/>
          </a:prstGeom>
          <a:noFill/>
          <a:ln w="28575" cap="flat" cmpd="sng">
            <a:solidFill>
              <a:srgbClr val="00262C"/>
            </a:solidFill>
            <a:prstDash val="solid"/>
            <a:miter lim="800000"/>
            <a:headEnd type="none" w="sm" len="sm"/>
            <a:tailEnd type="none" w="sm" len="sm"/>
          </a:ln>
        </p:spPr>
      </p:cxnSp>
      <p:sp>
        <p:nvSpPr>
          <p:cNvPr id="6" name="Rectangle 5"/>
          <p:cNvSpPr/>
          <p:nvPr/>
        </p:nvSpPr>
        <p:spPr>
          <a:xfrm>
            <a:off x="715500" y="801130"/>
            <a:ext cx="10515599" cy="613245"/>
          </a:xfrm>
          <a:prstGeom prst="rect">
            <a:avLst/>
          </a:prstGeom>
        </p:spPr>
        <p:txBody>
          <a:bodyPr wrap="square">
            <a:spAutoFit/>
          </a:bodyPr>
          <a:lstStyle/>
          <a:p>
            <a:pPr lvl="0" algn="ctr">
              <a:lnSpc>
                <a:spcPct val="115000"/>
              </a:lnSpc>
            </a:pPr>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Requirements of MONOPOLY</a:t>
            </a:r>
          </a:p>
        </p:txBody>
      </p:sp>
      <p:sp>
        <p:nvSpPr>
          <p:cNvPr id="2" name="TextBox 1"/>
          <p:cNvSpPr txBox="1"/>
          <p:nvPr/>
        </p:nvSpPr>
        <p:spPr>
          <a:xfrm>
            <a:off x="715500" y="1297654"/>
            <a:ext cx="11476500" cy="5232202"/>
          </a:xfrm>
          <a:prstGeom prst="rect">
            <a:avLst/>
          </a:prstGeom>
          <a:noFill/>
        </p:spPr>
        <p:txBody>
          <a:bodyPr wrap="square" rtlCol="0">
            <a:spAutoFit/>
          </a:bodyPr>
          <a:lstStyle/>
          <a:p>
            <a:r>
              <a:rPr lang="en-US" sz="2800" b="1" dirty="0">
                <a:solidFill>
                  <a:schemeClr val="accent6">
                    <a:lumMod val="50000"/>
                  </a:schemeClr>
                </a:solidFill>
                <a:latin typeface="Times New Roman" panose="02020603050405020304" pitchFamily="18" charset="0"/>
                <a:cs typeface="Times New Roman" panose="02020603050405020304" pitchFamily="18" charset="0"/>
              </a:rPr>
              <a:t>Number:                                                                                                                          </a:t>
            </a:r>
          </a:p>
          <a:p>
            <a:pPr marL="457200" indent="-457200">
              <a:buFont typeface="Arial" panose="020B0604020202020204" pitchFamily="34" charset="0"/>
              <a:buChar char="•"/>
            </a:pPr>
            <a:r>
              <a:rPr lang="en-US" sz="2200" u="sng" dirty="0">
                <a:solidFill>
                  <a:schemeClr val="accent6">
                    <a:lumMod val="50000"/>
                  </a:schemeClr>
                </a:solidFill>
                <a:latin typeface="Times New Roman" panose="02020603050405020304" pitchFamily="18" charset="0"/>
                <a:cs typeface="Times New Roman" panose="02020603050405020304" pitchFamily="18" charset="0"/>
              </a:rPr>
              <a:t>One.</a:t>
            </a:r>
            <a:r>
              <a:rPr lang="en-US" sz="2200" dirty="0">
                <a:solidFill>
                  <a:schemeClr val="accent6">
                    <a:lumMod val="50000"/>
                  </a:schemeClr>
                </a:solidFill>
                <a:latin typeface="Times New Roman" panose="02020603050405020304" pitchFamily="18" charset="0"/>
                <a:cs typeface="Times New Roman" panose="02020603050405020304" pitchFamily="18" charset="0"/>
              </a:rPr>
              <a:t> (One seller with large number of buyers.)</a:t>
            </a:r>
          </a:p>
          <a:p>
            <a:r>
              <a:rPr lang="en-US" sz="2800" b="1" dirty="0">
                <a:solidFill>
                  <a:schemeClr val="accent6">
                    <a:lumMod val="50000"/>
                  </a:schemeClr>
                </a:solidFill>
                <a:latin typeface="Times New Roman" panose="02020603050405020304" pitchFamily="18" charset="0"/>
                <a:cs typeface="Times New Roman" panose="02020603050405020304" pitchFamily="18" charset="0"/>
              </a:rPr>
              <a:t>Barriers to Entry:  </a:t>
            </a:r>
          </a:p>
          <a:p>
            <a:pPr marL="457200" indent="-457200">
              <a:buFont typeface="Arial" panose="020B0604020202020204" pitchFamily="34" charset="0"/>
              <a:buChar char="•"/>
            </a:pPr>
            <a:r>
              <a:rPr lang="en-US" sz="2200" u="sng" dirty="0">
                <a:solidFill>
                  <a:schemeClr val="accent6">
                    <a:lumMod val="50000"/>
                  </a:schemeClr>
                </a:solidFill>
                <a:latin typeface="Times New Roman" panose="02020603050405020304" pitchFamily="18" charset="0"/>
                <a:cs typeface="Times New Roman" panose="02020603050405020304" pitchFamily="18" charset="0"/>
              </a:rPr>
              <a:t>Very High</a:t>
            </a:r>
            <a:r>
              <a:rPr lang="en-US" sz="2200" dirty="0">
                <a:solidFill>
                  <a:schemeClr val="accent6">
                    <a:lumMod val="50000"/>
                  </a:schemeClr>
                </a:solidFill>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ea typeface="Open Sans"/>
                <a:cs typeface="Times New Roman" panose="02020603050405020304" pitchFamily="18" charset="0"/>
                <a:sym typeface="Open Sans"/>
              </a:rPr>
              <a:t>(PC=Very Low; MC=Low; O=High; M=Very high).</a:t>
            </a:r>
            <a:endParaRPr lang="en-US" sz="2200" u="sng" dirty="0">
              <a:solidFill>
                <a:schemeClr val="accent6">
                  <a:lumMod val="50000"/>
                </a:schemeClr>
              </a:solidFill>
              <a:latin typeface="Times New Roman" panose="02020603050405020304" pitchFamily="18" charset="0"/>
              <a:cs typeface="Times New Roman" panose="02020603050405020304" pitchFamily="18" charset="0"/>
            </a:endParaRPr>
          </a:p>
          <a:p>
            <a:r>
              <a:rPr lang="en-US" sz="2800" b="1" dirty="0">
                <a:solidFill>
                  <a:schemeClr val="accent6">
                    <a:lumMod val="50000"/>
                  </a:schemeClr>
                </a:solidFill>
                <a:latin typeface="Times New Roman" panose="02020603050405020304" pitchFamily="18" charset="0"/>
                <a:cs typeface="Times New Roman" panose="02020603050405020304" pitchFamily="18" charset="0"/>
              </a:rPr>
              <a:t>Types of Substitutes: </a:t>
            </a:r>
          </a:p>
          <a:p>
            <a:pPr marL="457200" indent="-457200">
              <a:buFont typeface="Arial" panose="020B0604020202020204" pitchFamily="34" charset="0"/>
              <a:buChar char="•"/>
            </a:pPr>
            <a:r>
              <a:rPr lang="en-US" sz="2200" u="sng" dirty="0">
                <a:solidFill>
                  <a:schemeClr val="accent6">
                    <a:lumMod val="50000"/>
                  </a:schemeClr>
                </a:solidFill>
                <a:latin typeface="Times New Roman" panose="02020603050405020304" pitchFamily="18" charset="0"/>
                <a:cs typeface="Times New Roman" panose="02020603050405020304" pitchFamily="18" charset="0"/>
              </a:rPr>
              <a:t>None.</a:t>
            </a:r>
            <a:r>
              <a:rPr lang="en-US" sz="2200" dirty="0">
                <a:solidFill>
                  <a:schemeClr val="accent6">
                    <a:lumMod val="50000"/>
                  </a:schemeClr>
                </a:solidFill>
                <a:latin typeface="Times New Roman" panose="02020603050405020304" pitchFamily="18" charset="0"/>
                <a:cs typeface="Times New Roman" panose="02020603050405020304" pitchFamily="18" charset="0"/>
              </a:rPr>
              <a:t> (Unique product; no close substitutes offered in the market.)</a:t>
            </a:r>
            <a:endParaRPr lang="en-US" sz="2200" u="sng" dirty="0">
              <a:solidFill>
                <a:schemeClr val="accent6">
                  <a:lumMod val="50000"/>
                </a:schemeClr>
              </a:solidFill>
              <a:latin typeface="Times New Roman" panose="02020603050405020304" pitchFamily="18" charset="0"/>
              <a:cs typeface="Times New Roman" panose="02020603050405020304" pitchFamily="18" charset="0"/>
            </a:endParaRPr>
          </a:p>
          <a:p>
            <a:r>
              <a:rPr lang="en-US" sz="2800" b="1" dirty="0">
                <a:solidFill>
                  <a:schemeClr val="accent6">
                    <a:lumMod val="50000"/>
                  </a:schemeClr>
                </a:solidFill>
                <a:latin typeface="Times New Roman" panose="02020603050405020304" pitchFamily="18" charset="0"/>
                <a:cs typeface="Times New Roman" panose="02020603050405020304" pitchFamily="18" charset="0"/>
              </a:rPr>
              <a:t>Basis of Competition</a:t>
            </a:r>
            <a:r>
              <a:rPr lang="en-US" sz="2800" dirty="0">
                <a:solidFill>
                  <a:schemeClr val="accent6">
                    <a:lumMod val="50000"/>
                  </a:schemeClr>
                </a:solidFill>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200" u="sng" dirty="0">
                <a:solidFill>
                  <a:schemeClr val="accent6">
                    <a:lumMod val="50000"/>
                  </a:schemeClr>
                </a:solidFill>
                <a:latin typeface="Times New Roman" panose="02020603050405020304" pitchFamily="18" charset="0"/>
                <a:cs typeface="Times New Roman" panose="02020603050405020304" pitchFamily="18" charset="0"/>
              </a:rPr>
              <a:t>Advertising alone.</a:t>
            </a:r>
            <a:r>
              <a:rPr lang="en-US" sz="2200" dirty="0">
                <a:solidFill>
                  <a:schemeClr val="accent6">
                    <a:lumMod val="50000"/>
                  </a:schemeClr>
                </a:solidFill>
                <a:latin typeface="Times New Roman" panose="02020603050405020304" pitchFamily="18" charset="0"/>
                <a:cs typeface="Times New Roman" panose="02020603050405020304" pitchFamily="18" charset="0"/>
              </a:rPr>
              <a:t> (e.g., Public awareness)</a:t>
            </a:r>
            <a:endParaRPr lang="en-US" sz="2200" u="sng" dirty="0">
              <a:solidFill>
                <a:schemeClr val="accent6">
                  <a:lumMod val="50000"/>
                </a:schemeClr>
              </a:solidFill>
              <a:latin typeface="Times New Roman" panose="02020603050405020304" pitchFamily="18" charset="0"/>
              <a:cs typeface="Times New Roman" panose="02020603050405020304" pitchFamily="18" charset="0"/>
            </a:endParaRPr>
          </a:p>
          <a:p>
            <a:r>
              <a:rPr lang="en-US" sz="2800" b="1" dirty="0">
                <a:solidFill>
                  <a:schemeClr val="accent6">
                    <a:lumMod val="50000"/>
                  </a:schemeClr>
                </a:solidFill>
                <a:latin typeface="Times New Roman" panose="02020603050405020304" pitchFamily="18" charset="0"/>
                <a:cs typeface="Times New Roman" panose="02020603050405020304" pitchFamily="18" charset="0"/>
              </a:rPr>
              <a:t>Pricing Power</a:t>
            </a:r>
          </a:p>
          <a:p>
            <a:pPr marL="457200" indent="-457200">
              <a:buFont typeface="Arial" panose="020B0604020202020204" pitchFamily="34" charset="0"/>
              <a:buChar char="•"/>
            </a:pPr>
            <a:r>
              <a:rPr lang="en-US" sz="2200" u="sng" dirty="0">
                <a:solidFill>
                  <a:schemeClr val="accent6">
                    <a:lumMod val="50000"/>
                  </a:schemeClr>
                </a:solidFill>
                <a:latin typeface="Times New Roman" panose="02020603050405020304" pitchFamily="18" charset="0"/>
                <a:cs typeface="Times New Roman" panose="02020603050405020304" pitchFamily="18" charset="0"/>
              </a:rPr>
              <a:t>Significant</a:t>
            </a:r>
          </a:p>
          <a:p>
            <a:r>
              <a:rPr lang="en-US" sz="2800" b="1" dirty="0">
                <a:solidFill>
                  <a:schemeClr val="accent6">
                    <a:lumMod val="50000"/>
                  </a:schemeClr>
                </a:solidFill>
                <a:latin typeface="Times New Roman" panose="02020603050405020304" pitchFamily="18" charset="0"/>
                <a:cs typeface="Times New Roman" panose="02020603050405020304" pitchFamily="18" charset="0"/>
              </a:rPr>
              <a:t>Price maker/setter.</a:t>
            </a:r>
          </a:p>
          <a:p>
            <a:r>
              <a:rPr lang="en-US" sz="2200" b="1" dirty="0">
                <a:solidFill>
                  <a:schemeClr val="accent6">
                    <a:lumMod val="50000"/>
                  </a:schemeClr>
                </a:solidFill>
                <a:latin typeface="Times New Roman" panose="02020603050405020304" pitchFamily="18" charset="0"/>
                <a:ea typeface="Open Sans"/>
                <a:cs typeface="Times New Roman" panose="02020603050405020304" pitchFamily="18" charset="0"/>
                <a:sym typeface="Open Sans"/>
              </a:rPr>
              <a:t>		FYI: </a:t>
            </a:r>
            <a:r>
              <a:rPr lang="en-US" sz="2200" dirty="0">
                <a:solidFill>
                  <a:schemeClr val="accent6">
                    <a:lumMod val="50000"/>
                  </a:schemeClr>
                </a:solidFill>
                <a:latin typeface="Times New Roman" panose="02020603050405020304" pitchFamily="18" charset="0"/>
                <a:ea typeface="Open Sans"/>
                <a:cs typeface="Times New Roman" panose="02020603050405020304" pitchFamily="18" charset="0"/>
                <a:sym typeface="Open Sans"/>
              </a:rPr>
              <a:t>Many monopolies are government licensed or franchised</a:t>
            </a:r>
            <a:endParaRPr lang="en-US" sz="2200" dirty="0">
              <a:solidFill>
                <a:schemeClr val="accent6">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p>
          <a:p>
            <a:pPr marL="342900" indent="-342900">
              <a:buFont typeface="+mj-lt"/>
              <a:buAutoNum type="arabicPeriod"/>
            </a:pPr>
            <a:endParaRPr lang="en-US" dirty="0"/>
          </a:p>
        </p:txBody>
      </p:sp>
      <p:sp>
        <p:nvSpPr>
          <p:cNvPr id="5" name="Google Shape;412;p56">
            <a:extLst>
              <a:ext uri="{FF2B5EF4-FFF2-40B4-BE49-F238E27FC236}">
                <a16:creationId xmlns:a16="http://schemas.microsoft.com/office/drawing/2014/main" id="{81EF04F3-E3CE-25C8-0BAE-94B95839C4B6}"/>
              </a:ext>
            </a:extLst>
          </p:cNvPr>
          <p:cNvSpPr/>
          <p:nvPr/>
        </p:nvSpPr>
        <p:spPr>
          <a:xfrm>
            <a:off x="357750" y="152124"/>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7" name="Google Shape;556;p72">
            <a:extLst>
              <a:ext uri="{FF2B5EF4-FFF2-40B4-BE49-F238E27FC236}">
                <a16:creationId xmlns:a16="http://schemas.microsoft.com/office/drawing/2014/main" id="{F3951D1C-B0BB-C243-7434-5C368819BA30}"/>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5"/>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727" name="Google Shape;727;p85"/>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728" name="Google Shape;728;p85"/>
          <p:cNvSpPr txBox="1"/>
          <p:nvPr/>
        </p:nvSpPr>
        <p:spPr>
          <a:xfrm>
            <a:off x="474600" y="1400538"/>
            <a:ext cx="11242800" cy="997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SINGLE-PRICE MONOPOLY</a:t>
            </a:r>
            <a:endParaRPr sz="3600" dirty="0">
              <a:solidFill>
                <a:srgbClr val="00262C"/>
              </a:solidFill>
              <a:latin typeface="Times New Roman" panose="02020603050405020304" pitchFamily="18" charset="0"/>
              <a:cs typeface="Times New Roman" panose="02020603050405020304" pitchFamily="18" charset="0"/>
            </a:endParaRPr>
          </a:p>
        </p:txBody>
      </p:sp>
      <p:sp>
        <p:nvSpPr>
          <p:cNvPr id="729" name="Google Shape;729;p85"/>
          <p:cNvSpPr txBox="1"/>
          <p:nvPr/>
        </p:nvSpPr>
        <p:spPr>
          <a:xfrm>
            <a:off x="27764" y="2398038"/>
            <a:ext cx="12192000" cy="21408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3200" b="1" dirty="0">
                <a:latin typeface="Times New Roman" panose="02020603050405020304" pitchFamily="18" charset="0"/>
                <a:ea typeface="Open Sans"/>
                <a:cs typeface="Times New Roman" panose="02020603050405020304" pitchFamily="18" charset="0"/>
                <a:sym typeface="Open Sans"/>
              </a:rPr>
              <a:t>A firm must sell each unit of its output for the                                                    same price to ALL its customers </a:t>
            </a:r>
            <a:r>
              <a:rPr lang="en-US" sz="2800" b="1" dirty="0">
                <a:latin typeface="Times New Roman" panose="02020603050405020304" pitchFamily="18" charset="0"/>
                <a:ea typeface="Open Sans"/>
                <a:cs typeface="Times New Roman" panose="02020603050405020304" pitchFamily="18" charset="0"/>
                <a:sym typeface="Open Sans"/>
              </a:rPr>
              <a:t>–  </a:t>
            </a:r>
          </a:p>
          <a:p>
            <a:pPr marL="0" marR="0" lvl="0" indent="0" algn="ctr" rtl="0">
              <a:lnSpc>
                <a:spcPct val="115000"/>
              </a:lnSpc>
              <a:spcBef>
                <a:spcPts val="0"/>
              </a:spcBef>
              <a:spcAft>
                <a:spcPts val="0"/>
              </a:spcAft>
              <a:buNone/>
            </a:pPr>
            <a:r>
              <a:rPr lang="en-US" sz="2800" dirty="0">
                <a:latin typeface="Times New Roman" panose="02020603050405020304" pitchFamily="18" charset="0"/>
                <a:ea typeface="Open Sans"/>
                <a:cs typeface="Times New Roman" panose="02020603050405020304" pitchFamily="18" charset="0"/>
                <a:sym typeface="Open Sans"/>
              </a:rPr>
              <a:t>(i.e., the firm is unable to price discriminate.)</a:t>
            </a:r>
            <a:endParaRPr sz="2800" dirty="0">
              <a:latin typeface="Times New Roman" panose="02020603050405020304" pitchFamily="18" charset="0"/>
              <a:ea typeface="Open Sans"/>
              <a:cs typeface="Times New Roman" panose="02020603050405020304" pitchFamily="18" charset="0"/>
              <a:sym typeface="Open Sans"/>
            </a:endParaRPr>
          </a:p>
        </p:txBody>
      </p:sp>
      <p:cxnSp>
        <p:nvCxnSpPr>
          <p:cNvPr id="730" name="Google Shape;730;p85"/>
          <p:cNvCxnSpPr/>
          <p:nvPr/>
        </p:nvCxnSpPr>
        <p:spPr>
          <a:xfrm>
            <a:off x="3971400" y="2134194"/>
            <a:ext cx="4249200" cy="0"/>
          </a:xfrm>
          <a:prstGeom prst="straightConnector1">
            <a:avLst/>
          </a:prstGeom>
          <a:noFill/>
          <a:ln w="28575" cap="flat" cmpd="sng">
            <a:solidFill>
              <a:srgbClr val="0C363C"/>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2"/>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556" name="Google Shape;556;p72"/>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557" name="Google Shape;557;p72"/>
          <p:cNvSpPr txBox="1"/>
          <p:nvPr/>
        </p:nvSpPr>
        <p:spPr>
          <a:xfrm>
            <a:off x="591300" y="992874"/>
            <a:ext cx="11009400" cy="997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293E1A"/>
                </a:solidFill>
                <a:latin typeface="Times New Roman" panose="02020603050405020304" pitchFamily="18" charset="0"/>
                <a:ea typeface="Open Sans ExtraBold"/>
                <a:cs typeface="Times New Roman" panose="02020603050405020304" pitchFamily="18" charset="0"/>
                <a:sym typeface="Open Sans ExtraBold"/>
              </a:rPr>
              <a:t>NATURAL MONOPOLY</a:t>
            </a:r>
            <a:endParaRPr sz="3600" dirty="0">
              <a:solidFill>
                <a:srgbClr val="293E1A"/>
              </a:solidFill>
              <a:latin typeface="Times New Roman" panose="02020603050405020304" pitchFamily="18" charset="0"/>
              <a:cs typeface="Times New Roman" panose="02020603050405020304" pitchFamily="18" charset="0"/>
            </a:endParaRPr>
          </a:p>
        </p:txBody>
      </p:sp>
      <p:sp>
        <p:nvSpPr>
          <p:cNvPr id="558" name="Google Shape;558;p72"/>
          <p:cNvSpPr txBox="1"/>
          <p:nvPr/>
        </p:nvSpPr>
        <p:spPr>
          <a:xfrm>
            <a:off x="-216567" y="2065292"/>
            <a:ext cx="5622760" cy="25947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3000" dirty="0">
                <a:latin typeface="Times New Roman" panose="02020603050405020304" pitchFamily="18" charset="0"/>
                <a:ea typeface="Open Sans"/>
                <a:cs typeface="Times New Roman" panose="02020603050405020304" pitchFamily="18" charset="0"/>
                <a:sym typeface="Open Sans"/>
              </a:rPr>
              <a:t>Market in which </a:t>
            </a:r>
            <a:r>
              <a:rPr lang="en-US" sz="3000" u="sng" dirty="0">
                <a:latin typeface="Times New Roman" panose="02020603050405020304" pitchFamily="18" charset="0"/>
                <a:ea typeface="Open Sans"/>
                <a:cs typeface="Times New Roman" panose="02020603050405020304" pitchFamily="18" charset="0"/>
                <a:sym typeface="Open Sans"/>
              </a:rPr>
              <a:t>economies of scale</a:t>
            </a:r>
            <a:r>
              <a:rPr lang="en-US" sz="3000" dirty="0">
                <a:latin typeface="Times New Roman" panose="02020603050405020304" pitchFamily="18" charset="0"/>
                <a:ea typeface="Open Sans"/>
                <a:cs typeface="Times New Roman" panose="02020603050405020304" pitchFamily="18" charset="0"/>
                <a:sym typeface="Open Sans"/>
              </a:rPr>
              <a:t> allow ONE firm to                     supply a product at a                                          lower per-unit cost                                             than several                                               firms.</a:t>
            </a:r>
            <a:endParaRPr sz="3000" dirty="0">
              <a:latin typeface="Times New Roman" panose="02020603050405020304" pitchFamily="18" charset="0"/>
              <a:ea typeface="Open Sans"/>
              <a:cs typeface="Times New Roman" panose="02020603050405020304" pitchFamily="18" charset="0"/>
              <a:sym typeface="Open Sans"/>
            </a:endParaRPr>
          </a:p>
        </p:txBody>
      </p:sp>
      <p:cxnSp>
        <p:nvCxnSpPr>
          <p:cNvPr id="559" name="Google Shape;559;p72"/>
          <p:cNvCxnSpPr/>
          <p:nvPr/>
        </p:nvCxnSpPr>
        <p:spPr>
          <a:xfrm>
            <a:off x="3999164" y="1651568"/>
            <a:ext cx="4249200" cy="0"/>
          </a:xfrm>
          <a:prstGeom prst="straightConnector1">
            <a:avLst/>
          </a:prstGeom>
          <a:noFill/>
          <a:ln w="28575" cap="flat" cmpd="sng">
            <a:solidFill>
              <a:srgbClr val="0C363C"/>
            </a:solidFill>
            <a:prstDash val="solid"/>
            <a:miter lim="800000"/>
            <a:headEnd type="none" w="sm" len="sm"/>
            <a:tailEnd type="none" w="sm" len="sm"/>
          </a:ln>
        </p:spPr>
      </p:cxnSp>
      <p:pic>
        <p:nvPicPr>
          <p:cNvPr id="7" name="Picture 6">
            <a:extLst>
              <a:ext uri="{FF2B5EF4-FFF2-40B4-BE49-F238E27FC236}">
                <a16:creationId xmlns:a16="http://schemas.microsoft.com/office/drawing/2014/main" id="{7130E3C3-6BE7-B0B5-D546-0FE68D77DB4F}"/>
              </a:ext>
            </a:extLst>
          </p:cNvPr>
          <p:cNvPicPr>
            <a:picLocks noChangeAspect="1"/>
          </p:cNvPicPr>
          <p:nvPr/>
        </p:nvPicPr>
        <p:blipFill>
          <a:blip r:embed="rId3"/>
          <a:stretch>
            <a:fillRect/>
          </a:stretch>
        </p:blipFill>
        <p:spPr>
          <a:xfrm>
            <a:off x="5690627" y="2310263"/>
            <a:ext cx="5706035" cy="273132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3FA5AEA-70A9-954E-C977-9F7E757AE5C7}"/>
              </a:ext>
            </a:extLst>
          </p:cNvPr>
          <p:cNvSpPr txBox="1"/>
          <p:nvPr/>
        </p:nvSpPr>
        <p:spPr>
          <a:xfrm>
            <a:off x="5789911" y="5161421"/>
            <a:ext cx="6208294" cy="400110"/>
          </a:xfrm>
          <a:prstGeom prst="rect">
            <a:avLst/>
          </a:prstGeom>
          <a:noFill/>
        </p:spPr>
        <p:txBody>
          <a:bodyPr wrap="square">
            <a:spAutoFit/>
          </a:bodyPr>
          <a:lstStyle/>
          <a:p>
            <a:r>
              <a:rPr lang="en-US" sz="2000" dirty="0">
                <a:solidFill>
                  <a:srgbClr val="040C28"/>
                </a:solidFill>
                <a:latin typeface="Times New Roman" panose="02020603050405020304" pitchFamily="18" charset="0"/>
                <a:cs typeface="Times New Roman" panose="02020603050405020304" pitchFamily="18" charset="0"/>
              </a:rPr>
              <a:t>R</a:t>
            </a:r>
            <a:r>
              <a:rPr lang="en-US" sz="2000" b="0" i="0" dirty="0">
                <a:solidFill>
                  <a:srgbClr val="040C28"/>
                </a:solidFill>
                <a:effectLst/>
                <a:latin typeface="Times New Roman" panose="02020603050405020304" pitchFamily="18" charset="0"/>
                <a:cs typeface="Times New Roman" panose="02020603050405020304" pitchFamily="18" charset="0"/>
              </a:rPr>
              <a:t>ailroads, electrical power, water/utilities and railroads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6" name="Google Shape;576;p74"/>
          <p:cNvSpPr txBox="1"/>
          <p:nvPr/>
        </p:nvSpPr>
        <p:spPr>
          <a:xfrm>
            <a:off x="-2822872" y="970469"/>
            <a:ext cx="12061037" cy="997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800" b="1" dirty="0">
                <a:solidFill>
                  <a:srgbClr val="293E1A"/>
                </a:solidFill>
                <a:latin typeface="Times New Roman" panose="02020603050405020304" pitchFamily="18" charset="0"/>
                <a:ea typeface="Open Sans ExtraBold"/>
                <a:cs typeface="Times New Roman" panose="02020603050405020304" pitchFamily="18" charset="0"/>
                <a:sym typeface="Open Sans ExtraBold"/>
              </a:rPr>
              <a:t>Natural Monopoly</a:t>
            </a:r>
            <a:endParaRPr sz="4800" dirty="0">
              <a:solidFill>
                <a:srgbClr val="293E1A"/>
              </a:solidFill>
              <a:latin typeface="Times New Roman" panose="02020603050405020304" pitchFamily="18" charset="0"/>
              <a:cs typeface="Times New Roman" panose="02020603050405020304" pitchFamily="18" charset="0"/>
            </a:endParaRPr>
          </a:p>
        </p:txBody>
      </p:sp>
      <p:cxnSp>
        <p:nvCxnSpPr>
          <p:cNvPr id="577" name="Google Shape;577;p74"/>
          <p:cNvCxnSpPr/>
          <p:nvPr/>
        </p:nvCxnSpPr>
        <p:spPr>
          <a:xfrm>
            <a:off x="1174891" y="1997152"/>
            <a:ext cx="4249200" cy="0"/>
          </a:xfrm>
          <a:prstGeom prst="straightConnector1">
            <a:avLst/>
          </a:prstGeom>
          <a:noFill/>
          <a:ln w="28575" cap="flat" cmpd="sng">
            <a:solidFill>
              <a:srgbClr val="0C363C"/>
            </a:solidFill>
            <a:prstDash val="solid"/>
            <a:miter lim="800000"/>
            <a:headEnd type="none" w="sm" len="sm"/>
            <a:tailEnd type="none" w="sm" len="sm"/>
          </a:ln>
        </p:spPr>
      </p:cxnSp>
      <p:sp>
        <p:nvSpPr>
          <p:cNvPr id="3" name="Rectangle 2"/>
          <p:cNvSpPr/>
          <p:nvPr/>
        </p:nvSpPr>
        <p:spPr>
          <a:xfrm>
            <a:off x="277262" y="3004543"/>
            <a:ext cx="6673368" cy="2631490"/>
          </a:xfrm>
          <a:prstGeom prst="rect">
            <a:avLst/>
          </a:prstGeom>
        </p:spPr>
        <p:txBody>
          <a:bodyPr wrap="square">
            <a:spAutoFit/>
          </a:bodyPr>
          <a:lstStyle/>
          <a:p>
            <a:pPr marL="342900" indent="-342900">
              <a:buClr>
                <a:schemeClr val="accent6">
                  <a:lumMod val="50000"/>
                </a:schemeClr>
              </a:buClr>
              <a:buFont typeface="Wingdings" panose="05000000000000000000" pitchFamily="2" charset="2"/>
              <a:buChar char="§"/>
            </a:pPr>
            <a:r>
              <a:rPr lang="en-US" sz="2900" dirty="0">
                <a:latin typeface="Times New Roman" panose="02020603050405020304" pitchFamily="18" charset="0"/>
                <a:ea typeface="Open Sans"/>
                <a:cs typeface="Times New Roman" panose="02020603050405020304" pitchFamily="18" charset="0"/>
                <a:sym typeface="Open Sans"/>
              </a:rPr>
              <a:t>One efficient firm to produce 10m units of output at 4 cents p/g (</a:t>
            </a:r>
            <a:r>
              <a:rPr lang="en-US" sz="2000" dirty="0">
                <a:latin typeface="Times New Roman" panose="02020603050405020304" pitchFamily="18" charset="0"/>
                <a:ea typeface="Open Sans"/>
                <a:cs typeface="Times New Roman" panose="02020603050405020304" pitchFamily="18" charset="0"/>
                <a:sym typeface="Open Sans"/>
              </a:rPr>
              <a:t>more efficient</a:t>
            </a:r>
            <a:r>
              <a:rPr lang="en-US" sz="2900" dirty="0">
                <a:latin typeface="Times New Roman" panose="02020603050405020304" pitchFamily="18" charset="0"/>
                <a:ea typeface="Open Sans"/>
                <a:cs typeface="Times New Roman" panose="02020603050405020304" pitchFamily="18" charset="0"/>
                <a:sym typeface="Open Sans"/>
              </a:rPr>
              <a:t>).</a:t>
            </a:r>
          </a:p>
          <a:p>
            <a:pPr>
              <a:buClr>
                <a:schemeClr val="accent6">
                  <a:lumMod val="50000"/>
                </a:schemeClr>
              </a:buClr>
            </a:pPr>
            <a:r>
              <a:rPr lang="en-US" sz="2900" dirty="0">
                <a:latin typeface="Times New Roman" panose="02020603050405020304" pitchFamily="18" charset="0"/>
                <a:ea typeface="Open Sans"/>
                <a:cs typeface="Times New Roman" panose="02020603050405020304" pitchFamily="18" charset="0"/>
                <a:sym typeface="Open Sans"/>
              </a:rPr>
              <a:t>			(</a:t>
            </a:r>
            <a:r>
              <a:rPr lang="en-US" sz="2900" i="1" dirty="0">
                <a:latin typeface="Times New Roman" panose="02020603050405020304" pitchFamily="18" charset="0"/>
                <a:ea typeface="Open Sans"/>
                <a:cs typeface="Times New Roman" panose="02020603050405020304" pitchFamily="18" charset="0"/>
                <a:sym typeface="Open Sans"/>
              </a:rPr>
              <a:t>vs</a:t>
            </a:r>
            <a:r>
              <a:rPr lang="en-US" sz="2900" dirty="0">
                <a:latin typeface="Times New Roman" panose="02020603050405020304" pitchFamily="18" charset="0"/>
                <a:ea typeface="Open Sans"/>
                <a:cs typeface="Times New Roman" panose="02020603050405020304" pitchFamily="18" charset="0"/>
                <a:sym typeface="Open Sans"/>
              </a:rPr>
              <a:t>)</a:t>
            </a:r>
          </a:p>
          <a:p>
            <a:pPr marL="342900" indent="-342900">
              <a:buClr>
                <a:schemeClr val="accent6">
                  <a:lumMod val="50000"/>
                </a:schemeClr>
              </a:buClr>
              <a:buFont typeface="Wingdings" panose="05000000000000000000" pitchFamily="2" charset="2"/>
              <a:buChar char="§"/>
            </a:pPr>
            <a:r>
              <a:rPr lang="en-US" sz="2900" dirty="0">
                <a:latin typeface="Times New Roman" panose="02020603050405020304" pitchFamily="18" charset="0"/>
                <a:ea typeface="Open Sans"/>
                <a:cs typeface="Times New Roman" panose="02020603050405020304" pitchFamily="18" charset="0"/>
                <a:sym typeface="Open Sans"/>
              </a:rPr>
              <a:t>Multiple water firms that produce only 6m units, at a higher price of 8 cents p/g </a:t>
            </a:r>
            <a:r>
              <a:rPr lang="en-US" sz="2000" dirty="0">
                <a:latin typeface="Times New Roman" panose="02020603050405020304" pitchFamily="18" charset="0"/>
                <a:ea typeface="Open Sans"/>
                <a:cs typeface="Times New Roman" panose="02020603050405020304" pitchFamily="18" charset="0"/>
                <a:sym typeface="Open Sans"/>
              </a:rPr>
              <a:t>(less efficient).</a:t>
            </a:r>
          </a:p>
        </p:txBody>
      </p:sp>
      <p:pic>
        <p:nvPicPr>
          <p:cNvPr id="4" name="Picture 3">
            <a:extLst>
              <a:ext uri="{FF2B5EF4-FFF2-40B4-BE49-F238E27FC236}">
                <a16:creationId xmlns:a16="http://schemas.microsoft.com/office/drawing/2014/main" id="{BA828A10-3658-82A4-7657-9940246FEF7F}"/>
              </a:ext>
            </a:extLst>
          </p:cNvPr>
          <p:cNvPicPr>
            <a:picLocks noChangeAspect="1"/>
          </p:cNvPicPr>
          <p:nvPr/>
        </p:nvPicPr>
        <p:blipFill>
          <a:blip r:embed="rId3"/>
          <a:stretch>
            <a:fillRect/>
          </a:stretch>
        </p:blipFill>
        <p:spPr>
          <a:xfrm>
            <a:off x="6964473" y="1957530"/>
            <a:ext cx="5042895" cy="3662541"/>
          </a:xfrm>
          <a:prstGeom prst="rect">
            <a:avLst/>
          </a:prstGeom>
        </p:spPr>
      </p:pic>
      <p:sp>
        <p:nvSpPr>
          <p:cNvPr id="26" name="Google Shape;556;p72">
            <a:extLst>
              <a:ext uri="{FF2B5EF4-FFF2-40B4-BE49-F238E27FC236}">
                <a16:creationId xmlns:a16="http://schemas.microsoft.com/office/drawing/2014/main" id="{BD96E150-D952-5B04-E73E-096438A34272}"/>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7" name="Google Shape;555;p72">
            <a:extLst>
              <a:ext uri="{FF2B5EF4-FFF2-40B4-BE49-F238E27FC236}">
                <a16:creationId xmlns:a16="http://schemas.microsoft.com/office/drawing/2014/main" id="{D7FB61DA-42A9-7E95-1A6F-7E2347D7EBC3}"/>
              </a:ext>
            </a:extLst>
          </p:cNvPr>
          <p:cNvSpPr/>
          <p:nvPr/>
        </p:nvSpPr>
        <p:spPr>
          <a:xfrm>
            <a:off x="385514" y="122641"/>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5" name="TextBox 4">
            <a:extLst>
              <a:ext uri="{FF2B5EF4-FFF2-40B4-BE49-F238E27FC236}">
                <a16:creationId xmlns:a16="http://schemas.microsoft.com/office/drawing/2014/main" id="{758D93CF-DEA8-2117-5D72-BF317671897C}"/>
              </a:ext>
            </a:extLst>
          </p:cNvPr>
          <p:cNvSpPr txBox="1"/>
          <p:nvPr/>
        </p:nvSpPr>
        <p:spPr>
          <a:xfrm>
            <a:off x="1174891" y="2339798"/>
            <a:ext cx="4842903" cy="523220"/>
          </a:xfrm>
          <a:prstGeom prst="rect">
            <a:avLst/>
          </a:prstGeom>
          <a:noFill/>
        </p:spPr>
        <p:txBody>
          <a:bodyPr wrap="square">
            <a:spAutoFit/>
          </a:bodyPr>
          <a:lstStyle/>
          <a:p>
            <a:r>
              <a:rPr lang="en-US" sz="2800" b="1" dirty="0">
                <a:latin typeface="Times New Roman" panose="02020603050405020304" pitchFamily="18" charset="0"/>
                <a:ea typeface="Open Sans"/>
                <a:cs typeface="Times New Roman" panose="02020603050405020304" pitchFamily="18" charset="0"/>
                <a:sym typeface="Open Sans"/>
              </a:rPr>
              <a:t>Economies of scale allow … </a:t>
            </a:r>
            <a:endParaRPr 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ChangeArrowheads="1"/>
          </p:cNvSpPr>
          <p:nvPr/>
        </p:nvSpPr>
        <p:spPr bwMode="auto">
          <a:xfrm>
            <a:off x="0" y="1537815"/>
            <a:ext cx="12192000" cy="4290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marL="339725" indent="-339725"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indent="2860675">
              <a:spcBef>
                <a:spcPct val="0"/>
              </a:spcBef>
              <a:buFontTx/>
              <a:buNone/>
            </a:pPr>
            <a:r>
              <a:rPr lang="en-US" altLang="en-US" sz="3000" b="1" dirty="0">
                <a:solidFill>
                  <a:srgbClr val="293E1A"/>
                </a:solidFill>
              </a:rPr>
              <a:t>Why Does Economies of Scale Occur?</a:t>
            </a:r>
          </a:p>
          <a:p>
            <a:pPr marL="0" indent="0">
              <a:spcBef>
                <a:spcPct val="0"/>
              </a:spcBef>
              <a:buNone/>
              <a:tabLst>
                <a:tab pos="3200400" algn="l"/>
              </a:tabLst>
            </a:pPr>
            <a:r>
              <a:rPr lang="en-US" altLang="en-US" sz="2700" b="1" dirty="0">
                <a:solidFill>
                  <a:srgbClr val="293E1A"/>
                </a:solidFill>
              </a:rPr>
              <a:t>	</a:t>
            </a:r>
            <a:r>
              <a:rPr lang="en-US" altLang="en-US" sz="2700" dirty="0">
                <a:solidFill>
                  <a:srgbClr val="293E1A"/>
                </a:solidFill>
              </a:rPr>
              <a:t>Firms employ </a:t>
            </a:r>
            <a:r>
              <a:rPr lang="en-US" altLang="en-US" sz="2700" u="sng" dirty="0">
                <a:solidFill>
                  <a:srgbClr val="293E1A"/>
                </a:solidFill>
              </a:rPr>
              <a:t>more/better</a:t>
            </a:r>
            <a:r>
              <a:rPr lang="en-US" altLang="en-US" sz="2700" dirty="0">
                <a:solidFill>
                  <a:srgbClr val="293E1A"/>
                </a:solidFill>
              </a:rPr>
              <a:t> use of: </a:t>
            </a:r>
          </a:p>
          <a:p>
            <a:pPr marL="0" indent="0">
              <a:spcBef>
                <a:spcPct val="0"/>
              </a:spcBef>
              <a:buNone/>
              <a:tabLst>
                <a:tab pos="3200400" algn="l"/>
              </a:tabLst>
            </a:pPr>
            <a:r>
              <a:rPr lang="en-US" altLang="en-US" sz="2700" dirty="0">
                <a:solidFill>
                  <a:srgbClr val="293E1A"/>
                </a:solidFill>
              </a:rPr>
              <a:t>	a) “Mass Production Techniques,” &amp;; </a:t>
            </a:r>
          </a:p>
          <a:p>
            <a:pPr marL="0" indent="0">
              <a:spcBef>
                <a:spcPct val="0"/>
              </a:spcBef>
              <a:buNone/>
              <a:tabLst>
                <a:tab pos="3200400" algn="l"/>
              </a:tabLst>
            </a:pPr>
            <a:r>
              <a:rPr lang="en-US" altLang="en-US" sz="2700" dirty="0">
                <a:solidFill>
                  <a:srgbClr val="293E1A"/>
                </a:solidFill>
              </a:rPr>
              <a:t>	b) “Specialization.”	</a:t>
            </a:r>
          </a:p>
          <a:p>
            <a:pPr>
              <a:spcBef>
                <a:spcPct val="0"/>
              </a:spcBef>
            </a:pPr>
            <a:r>
              <a:rPr lang="en-US" altLang="en-US" sz="2700" dirty="0">
                <a:solidFill>
                  <a:srgbClr val="293E1A"/>
                </a:solidFill>
              </a:rPr>
              <a:t>Total Cost is HIGHER for a car company to produce 100,000 cars, than for a car company to produce 50 cars.</a:t>
            </a:r>
          </a:p>
          <a:p>
            <a:pPr marL="0" indent="0" algn="ctr">
              <a:spcBef>
                <a:spcPct val="0"/>
              </a:spcBef>
              <a:buNone/>
            </a:pPr>
            <a:r>
              <a:rPr lang="en-US" altLang="en-US" sz="2700" dirty="0">
                <a:solidFill>
                  <a:srgbClr val="293E1A"/>
                </a:solidFill>
              </a:rPr>
              <a:t>(—</a:t>
            </a:r>
            <a:r>
              <a:rPr lang="en-US" altLang="en-US" sz="2700" i="1" dirty="0">
                <a:solidFill>
                  <a:srgbClr val="293E1A"/>
                </a:solidFill>
              </a:rPr>
              <a:t>However</a:t>
            </a:r>
            <a:r>
              <a:rPr lang="en-US" altLang="en-US" sz="2700" dirty="0">
                <a:solidFill>
                  <a:srgbClr val="293E1A"/>
                </a:solidFill>
              </a:rPr>
              <a:t>—) </a:t>
            </a:r>
          </a:p>
          <a:p>
            <a:pPr marL="228600" indent="-228600">
              <a:spcBef>
                <a:spcPct val="0"/>
              </a:spcBef>
              <a:buClr>
                <a:schemeClr val="accent6">
                  <a:lumMod val="75000"/>
                </a:schemeClr>
              </a:buClr>
              <a:buFont typeface="Arial" panose="020B0604020202020204" pitchFamily="34" charset="0"/>
              <a:buChar char="•"/>
            </a:pPr>
            <a:r>
              <a:rPr lang="en-US" altLang="en-US" sz="2700" dirty="0">
                <a:solidFill>
                  <a:srgbClr val="293E1A"/>
                </a:solidFill>
              </a:rPr>
              <a:t>Employing mass production techniques/specialization allows a company producing 100,000 cars to achieve </a:t>
            </a:r>
            <a:r>
              <a:rPr lang="en-US" altLang="en-US" sz="2700" u="sng" dirty="0">
                <a:solidFill>
                  <a:srgbClr val="293E1A"/>
                </a:solidFill>
              </a:rPr>
              <a:t>lower average cost</a:t>
            </a:r>
            <a:r>
              <a:rPr lang="en-US" altLang="en-US" sz="2700" dirty="0">
                <a:solidFill>
                  <a:srgbClr val="293E1A"/>
                </a:solidFill>
              </a:rPr>
              <a:t> (</a:t>
            </a:r>
            <a:r>
              <a:rPr lang="en-US" altLang="en-US" sz="2000" dirty="0">
                <a:solidFill>
                  <a:srgbClr val="293E1A"/>
                </a:solidFill>
              </a:rPr>
              <a:t>spaces out cost over large production</a:t>
            </a:r>
            <a:r>
              <a:rPr lang="en-US" altLang="en-US" sz="2700" dirty="0">
                <a:solidFill>
                  <a:srgbClr val="293E1A"/>
                </a:solidFill>
              </a:rPr>
              <a:t>) p/car, than a company producing 50,000 cars – ECONOMIES OF SCALE! </a:t>
            </a:r>
          </a:p>
        </p:txBody>
      </p:sp>
      <p:sp>
        <p:nvSpPr>
          <p:cNvPr id="5" name="Google Shape;566;p73"/>
          <p:cNvSpPr txBox="1"/>
          <p:nvPr/>
        </p:nvSpPr>
        <p:spPr>
          <a:xfrm>
            <a:off x="591300" y="779925"/>
            <a:ext cx="11009400" cy="997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293E1A"/>
                </a:solidFill>
                <a:latin typeface="Times New Roman" panose="02020603050405020304" pitchFamily="18" charset="0"/>
                <a:ea typeface="Open Sans ExtraBold"/>
                <a:cs typeface="Times New Roman" panose="02020603050405020304" pitchFamily="18" charset="0"/>
                <a:sym typeface="Open Sans ExtraBold"/>
              </a:rPr>
              <a:t>ECONOMIES OF SCALE</a:t>
            </a:r>
            <a:endParaRPr sz="3600" dirty="0">
              <a:solidFill>
                <a:srgbClr val="293E1A"/>
              </a:solidFill>
              <a:latin typeface="Times New Roman" panose="02020603050405020304" pitchFamily="18" charset="0"/>
              <a:cs typeface="Times New Roman" panose="02020603050405020304" pitchFamily="18" charset="0"/>
            </a:endParaRPr>
          </a:p>
        </p:txBody>
      </p:sp>
      <p:cxnSp>
        <p:nvCxnSpPr>
          <p:cNvPr id="6" name="Google Shape;568;p73">
            <a:extLst>
              <a:ext uri="{FF2B5EF4-FFF2-40B4-BE49-F238E27FC236}">
                <a16:creationId xmlns:a16="http://schemas.microsoft.com/office/drawing/2014/main" id="{4E51B113-5752-0858-208D-E693C7028AC8}"/>
              </a:ext>
            </a:extLst>
          </p:cNvPr>
          <p:cNvCxnSpPr/>
          <p:nvPr/>
        </p:nvCxnSpPr>
        <p:spPr>
          <a:xfrm>
            <a:off x="4191739" y="1450957"/>
            <a:ext cx="4249200" cy="0"/>
          </a:xfrm>
          <a:prstGeom prst="straightConnector1">
            <a:avLst/>
          </a:prstGeom>
          <a:noFill/>
          <a:ln w="28575" cap="flat" cmpd="sng">
            <a:solidFill>
              <a:srgbClr val="0C363C"/>
            </a:solidFill>
            <a:prstDash val="solid"/>
            <a:miter lim="800000"/>
            <a:headEnd type="none" w="sm" len="sm"/>
            <a:tailEnd type="none" w="sm" len="sm"/>
          </a:ln>
        </p:spPr>
      </p:cxnSp>
      <p:sp>
        <p:nvSpPr>
          <p:cNvPr id="7" name="Google Shape;564;p73">
            <a:extLst>
              <a:ext uri="{FF2B5EF4-FFF2-40B4-BE49-F238E27FC236}">
                <a16:creationId xmlns:a16="http://schemas.microsoft.com/office/drawing/2014/main" id="{102D5080-3057-81E3-E9A2-E0442DF17733}"/>
              </a:ext>
            </a:extLst>
          </p:cNvPr>
          <p:cNvSpPr/>
          <p:nvPr/>
        </p:nvSpPr>
        <p:spPr>
          <a:xfrm>
            <a:off x="385514" y="163125"/>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8" name="Google Shape;565;p73">
            <a:extLst>
              <a:ext uri="{FF2B5EF4-FFF2-40B4-BE49-F238E27FC236}">
                <a16:creationId xmlns:a16="http://schemas.microsoft.com/office/drawing/2014/main" id="{5E287129-81ED-40F3-6262-4885B1C9FD4E}"/>
              </a:ext>
            </a:extLst>
          </p:cNvPr>
          <p:cNvSpPr/>
          <p:nvPr/>
        </p:nvSpPr>
        <p:spPr>
          <a:xfrm>
            <a:off x="0" y="6137752"/>
            <a:ext cx="12192000" cy="720247"/>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extLst>
      <p:ext uri="{BB962C8B-B14F-4D97-AF65-F5344CB8AC3E}">
        <p14:creationId xmlns:p14="http://schemas.microsoft.com/office/powerpoint/2010/main" val="387527056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wipe(left)">
                                      <p:cBhvr>
                                        <p:cTn id="7" dur="500"/>
                                        <p:tgtEl>
                                          <p:spTgt spid="921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wipe(left)">
                                      <p:cBhvr>
                                        <p:cTn id="12" dur="500"/>
                                        <p:tgtEl>
                                          <p:spTgt spid="92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wipe(left)">
                                      <p:cBhvr>
                                        <p:cTn id="17" dur="500"/>
                                        <p:tgtEl>
                                          <p:spTgt spid="921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163">
                                            <p:txEl>
                                              <p:pRg st="3" end="3"/>
                                            </p:txEl>
                                          </p:spTgt>
                                        </p:tgtEl>
                                        <p:attrNameLst>
                                          <p:attrName>style.visibility</p:attrName>
                                        </p:attrNameLst>
                                      </p:cBhvr>
                                      <p:to>
                                        <p:strVal val="visible"/>
                                      </p:to>
                                    </p:set>
                                    <p:animEffect transition="in" filter="wipe(left)">
                                      <p:cBhvr>
                                        <p:cTn id="22" dur="500"/>
                                        <p:tgtEl>
                                          <p:spTgt spid="921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163">
                                            <p:txEl>
                                              <p:pRg st="4" end="4"/>
                                            </p:txEl>
                                          </p:spTgt>
                                        </p:tgtEl>
                                        <p:attrNameLst>
                                          <p:attrName>style.visibility</p:attrName>
                                        </p:attrNameLst>
                                      </p:cBhvr>
                                      <p:to>
                                        <p:strVal val="visible"/>
                                      </p:to>
                                    </p:set>
                                    <p:animEffect transition="in" filter="wipe(left)">
                                      <p:cBhvr>
                                        <p:cTn id="27" dur="500"/>
                                        <p:tgtEl>
                                          <p:spTgt spid="921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163">
                                            <p:txEl>
                                              <p:pRg st="5" end="5"/>
                                            </p:txEl>
                                          </p:spTgt>
                                        </p:tgtEl>
                                        <p:attrNameLst>
                                          <p:attrName>style.visibility</p:attrName>
                                        </p:attrNameLst>
                                      </p:cBhvr>
                                      <p:to>
                                        <p:strVal val="visible"/>
                                      </p:to>
                                    </p:set>
                                    <p:animEffect transition="in" filter="wipe(left)">
                                      <p:cBhvr>
                                        <p:cTn id="32" dur="500"/>
                                        <p:tgtEl>
                                          <p:spTgt spid="921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2163">
                                            <p:txEl>
                                              <p:pRg st="6" end="6"/>
                                            </p:txEl>
                                          </p:spTgt>
                                        </p:tgtEl>
                                        <p:attrNameLst>
                                          <p:attrName>style.visibility</p:attrName>
                                        </p:attrNameLst>
                                      </p:cBhvr>
                                      <p:to>
                                        <p:strVal val="visible"/>
                                      </p:to>
                                    </p:set>
                                    <p:animEffect transition="in" filter="wipe(left)">
                                      <p:cBhvr>
                                        <p:cTn id="37" dur="500"/>
                                        <p:tgtEl>
                                          <p:spTgt spid="921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262" name="Google Shape;262;p40"/>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pic>
        <p:nvPicPr>
          <p:cNvPr id="263" name="Google Shape;263;p40"/>
          <p:cNvPicPr preferRelativeResize="0"/>
          <p:nvPr/>
        </p:nvPicPr>
        <p:blipFill>
          <a:blip r:embed="rId3">
            <a:alphaModFix/>
          </a:blip>
          <a:stretch>
            <a:fillRect/>
          </a:stretch>
        </p:blipFill>
        <p:spPr>
          <a:xfrm>
            <a:off x="6611271" y="1450746"/>
            <a:ext cx="5165866" cy="3609409"/>
          </a:xfrm>
          <a:prstGeom prst="rect">
            <a:avLst/>
          </a:prstGeom>
          <a:noFill/>
          <a:ln>
            <a:noFill/>
          </a:ln>
        </p:spPr>
      </p:pic>
      <p:sp>
        <p:nvSpPr>
          <p:cNvPr id="264" name="Google Shape;264;p40"/>
          <p:cNvSpPr txBox="1"/>
          <p:nvPr/>
        </p:nvSpPr>
        <p:spPr>
          <a:xfrm>
            <a:off x="462523" y="1061150"/>
            <a:ext cx="5118208" cy="11616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4800" b="1" dirty="0">
                <a:latin typeface="Times New Roman" panose="02020603050405020304" pitchFamily="18" charset="0"/>
                <a:ea typeface="Open Sans ExtraBold"/>
                <a:cs typeface="Times New Roman" panose="02020603050405020304" pitchFamily="18" charset="0"/>
                <a:sym typeface="Open Sans ExtraBold"/>
              </a:rPr>
              <a:t>FREE MARKETS</a:t>
            </a:r>
            <a:endParaRPr sz="4800" dirty="0">
              <a:latin typeface="Times New Roman" panose="02020603050405020304" pitchFamily="18" charset="0"/>
              <a:cs typeface="Times New Roman" panose="02020603050405020304" pitchFamily="18" charset="0"/>
            </a:endParaRPr>
          </a:p>
        </p:txBody>
      </p:sp>
      <p:sp>
        <p:nvSpPr>
          <p:cNvPr id="265" name="Google Shape;265;p40"/>
          <p:cNvSpPr txBox="1"/>
          <p:nvPr/>
        </p:nvSpPr>
        <p:spPr>
          <a:xfrm>
            <a:off x="86220" y="3055057"/>
            <a:ext cx="6092925" cy="259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dirty="0">
                <a:latin typeface="Times New Roman" panose="02020603050405020304" pitchFamily="18" charset="0"/>
                <a:ea typeface="Open Sans"/>
                <a:cs typeface="Times New Roman" panose="02020603050405020304" pitchFamily="18" charset="0"/>
                <a:sym typeface="Open Sans"/>
              </a:rPr>
              <a:t>Remember:                                            “free market” outcomes                            are often efficient...</a:t>
            </a:r>
            <a:endParaRPr sz="3200" b="1" dirty="0">
              <a:latin typeface="Times New Roman" panose="02020603050405020304" pitchFamily="18" charset="0"/>
              <a:ea typeface="Open Sans"/>
              <a:cs typeface="Times New Roman" panose="02020603050405020304" pitchFamily="18" charset="0"/>
              <a:sym typeface="Open Sans"/>
            </a:endParaRPr>
          </a:p>
        </p:txBody>
      </p:sp>
      <p:cxnSp>
        <p:nvCxnSpPr>
          <p:cNvPr id="266" name="Google Shape;266;p40"/>
          <p:cNvCxnSpPr/>
          <p:nvPr/>
        </p:nvCxnSpPr>
        <p:spPr>
          <a:xfrm>
            <a:off x="813187" y="1980987"/>
            <a:ext cx="4249200" cy="0"/>
          </a:xfrm>
          <a:prstGeom prst="straightConnector1">
            <a:avLst/>
          </a:prstGeom>
          <a:noFill/>
          <a:ln w="28575" cap="flat" cmpd="sng">
            <a:solidFill>
              <a:srgbClr val="0C363C"/>
            </a:solidFill>
            <a:prstDash val="solid"/>
            <a:miter lim="800000"/>
            <a:headEnd type="none" w="sm" len="sm"/>
            <a:tailEnd type="none" w="sm" len="sm"/>
          </a:ln>
        </p:spPr>
      </p:cxnSp>
      <p:sp>
        <p:nvSpPr>
          <p:cNvPr id="2" name="Rectangle 1"/>
          <p:cNvSpPr/>
          <p:nvPr/>
        </p:nvSpPr>
        <p:spPr>
          <a:xfrm>
            <a:off x="2687959" y="5497427"/>
            <a:ext cx="8076997"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FYI: </a:t>
            </a:r>
            <a:r>
              <a:rPr lang="en-US" sz="2000" dirty="0">
                <a:latin typeface="Times New Roman" panose="02020603050405020304" pitchFamily="18" charset="0"/>
                <a:cs typeface="Times New Roman" panose="02020603050405020304" pitchFamily="18" charset="0"/>
              </a:rPr>
              <a:t>“Free” markets generally refer to minimal government intervention </a:t>
            </a:r>
          </a:p>
        </p:txBody>
      </p:sp>
      <p:pic>
        <p:nvPicPr>
          <p:cNvPr id="3" name="Picture 2"/>
          <p:cNvPicPr>
            <a:picLocks noChangeAspect="1"/>
          </p:cNvPicPr>
          <p:nvPr/>
        </p:nvPicPr>
        <p:blipFill>
          <a:blip r:embed="rId4"/>
          <a:stretch>
            <a:fillRect/>
          </a:stretch>
        </p:blipFill>
        <p:spPr>
          <a:xfrm>
            <a:off x="2687959" y="2259881"/>
            <a:ext cx="889446" cy="8271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EA14AA-C354-CA4F-F038-E07CACF0D7ED}"/>
              </a:ext>
            </a:extLst>
          </p:cNvPr>
          <p:cNvPicPr>
            <a:picLocks noChangeAspect="1"/>
          </p:cNvPicPr>
          <p:nvPr/>
        </p:nvPicPr>
        <p:blipFill rotWithShape="1">
          <a:blip r:embed="rId2"/>
          <a:srcRect l="50000" t="2003" r="1611" b="3089"/>
          <a:stretch/>
        </p:blipFill>
        <p:spPr>
          <a:xfrm>
            <a:off x="5874707" y="1204303"/>
            <a:ext cx="5950244" cy="4469988"/>
          </a:xfrm>
          <a:prstGeom prst="rect">
            <a:avLst/>
          </a:prstGeom>
        </p:spPr>
      </p:pic>
      <p:sp>
        <p:nvSpPr>
          <p:cNvPr id="6" name="TextBox 5">
            <a:extLst>
              <a:ext uri="{FF2B5EF4-FFF2-40B4-BE49-F238E27FC236}">
                <a16:creationId xmlns:a16="http://schemas.microsoft.com/office/drawing/2014/main" id="{4642340E-722E-CFA7-B397-ED86976F04F6}"/>
              </a:ext>
            </a:extLst>
          </p:cNvPr>
          <p:cNvSpPr txBox="1"/>
          <p:nvPr/>
        </p:nvSpPr>
        <p:spPr>
          <a:xfrm>
            <a:off x="-526094" y="1082931"/>
            <a:ext cx="6400801" cy="4955203"/>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ECONOMIES </a:t>
            </a:r>
          </a:p>
          <a:p>
            <a:pPr algn="ctr"/>
            <a:r>
              <a:rPr lang="en-US" sz="4000" b="1" dirty="0">
                <a:latin typeface="Times New Roman" panose="02020603050405020304" pitchFamily="18" charset="0"/>
                <a:cs typeface="Times New Roman" panose="02020603050405020304" pitchFamily="18" charset="0"/>
              </a:rPr>
              <a:t>OF </a:t>
            </a:r>
          </a:p>
          <a:p>
            <a:pPr algn="ctr"/>
            <a:r>
              <a:rPr lang="en-US" sz="4000" b="1" dirty="0">
                <a:latin typeface="Times New Roman" panose="02020603050405020304" pitchFamily="18" charset="0"/>
                <a:cs typeface="Times New Roman" panose="02020603050405020304" pitchFamily="18" charset="0"/>
              </a:rPr>
              <a:t>SCALE</a:t>
            </a:r>
          </a:p>
          <a:p>
            <a:endParaRPr lang="en-US" sz="2800" b="1" dirty="0">
              <a:latin typeface="Times New Roman" panose="02020603050405020304" pitchFamily="18" charset="0"/>
              <a:cs typeface="Times New Roman" panose="02020603050405020304" pitchFamily="18" charset="0"/>
            </a:endParaRPr>
          </a:p>
          <a:p>
            <a:pPr algn="ctr"/>
            <a:r>
              <a:rPr lang="en-US" sz="2800" b="1" dirty="0">
                <a:latin typeface="Times New Roman" panose="02020603050405020304" pitchFamily="18" charset="0"/>
                <a:cs typeface="Times New Roman" panose="02020603050405020304" pitchFamily="18" charset="0"/>
              </a:rPr>
              <a:t>When a firm’s average-total-cost              curve continually declines,                        the firm is called a                                           Natural Monopoly</a:t>
            </a:r>
          </a:p>
          <a:p>
            <a:endParaRPr lang="en-US" sz="2800" b="1"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cxnSp>
        <p:nvCxnSpPr>
          <p:cNvPr id="7" name="Google Shape;568;p73">
            <a:extLst>
              <a:ext uri="{FF2B5EF4-FFF2-40B4-BE49-F238E27FC236}">
                <a16:creationId xmlns:a16="http://schemas.microsoft.com/office/drawing/2014/main" id="{02863414-AFA6-008B-8C0E-59CBB44A62C1}"/>
              </a:ext>
            </a:extLst>
          </p:cNvPr>
          <p:cNvCxnSpPr/>
          <p:nvPr/>
        </p:nvCxnSpPr>
        <p:spPr>
          <a:xfrm>
            <a:off x="549706" y="3127618"/>
            <a:ext cx="4249200" cy="0"/>
          </a:xfrm>
          <a:prstGeom prst="straightConnector1">
            <a:avLst/>
          </a:prstGeom>
          <a:noFill/>
          <a:ln w="28575" cap="flat" cmpd="sng">
            <a:solidFill>
              <a:srgbClr val="0C363C"/>
            </a:solidFill>
            <a:prstDash val="solid"/>
            <a:miter lim="800000"/>
            <a:headEnd type="none" w="sm" len="sm"/>
            <a:tailEnd type="none" w="sm" len="sm"/>
          </a:ln>
        </p:spPr>
      </p:cxnSp>
      <p:sp>
        <p:nvSpPr>
          <p:cNvPr id="8" name="Google Shape;564;p73">
            <a:extLst>
              <a:ext uri="{FF2B5EF4-FFF2-40B4-BE49-F238E27FC236}">
                <a16:creationId xmlns:a16="http://schemas.microsoft.com/office/drawing/2014/main" id="{826C7218-95B4-9276-8267-45BF6B147B34}"/>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9" name="Google Shape;565;p73">
            <a:extLst>
              <a:ext uri="{FF2B5EF4-FFF2-40B4-BE49-F238E27FC236}">
                <a16:creationId xmlns:a16="http://schemas.microsoft.com/office/drawing/2014/main" id="{99EEA7CF-D5F5-D80A-4353-3DDA3EB03557}"/>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extLst>
      <p:ext uri="{BB962C8B-B14F-4D97-AF65-F5344CB8AC3E}">
        <p14:creationId xmlns:p14="http://schemas.microsoft.com/office/powerpoint/2010/main" val="4123220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972052-B6A5-2335-5C26-1A2B6D27F4BB}"/>
              </a:ext>
            </a:extLst>
          </p:cNvPr>
          <p:cNvPicPr>
            <a:picLocks noChangeAspect="1"/>
          </p:cNvPicPr>
          <p:nvPr/>
        </p:nvPicPr>
        <p:blipFill>
          <a:blip r:embed="rId2"/>
          <a:stretch>
            <a:fillRect/>
          </a:stretch>
        </p:blipFill>
        <p:spPr>
          <a:xfrm>
            <a:off x="663880" y="0"/>
            <a:ext cx="11073008" cy="6858000"/>
          </a:xfrm>
          <a:prstGeom prst="rect">
            <a:avLst/>
          </a:prstGeom>
        </p:spPr>
      </p:pic>
    </p:spTree>
    <p:extLst>
      <p:ext uri="{BB962C8B-B14F-4D97-AF65-F5344CB8AC3E}">
        <p14:creationId xmlns:p14="http://schemas.microsoft.com/office/powerpoint/2010/main" val="4047108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C5863-DA5A-0FC8-B000-340BDCFA8E1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F7DDD08-6D97-2170-1F1A-D17564D3CDA5}"/>
              </a:ext>
            </a:extLst>
          </p:cNvPr>
          <p:cNvSpPr txBox="1"/>
          <p:nvPr/>
        </p:nvSpPr>
        <p:spPr>
          <a:xfrm>
            <a:off x="1038577" y="1310803"/>
            <a:ext cx="10114845" cy="4031873"/>
          </a:xfrm>
          <a:prstGeom prst="rect">
            <a:avLst/>
          </a:prstGeom>
          <a:noFill/>
        </p:spPr>
        <p:txBody>
          <a:bodyPr wrap="square">
            <a:spAutoFit/>
          </a:bodyPr>
          <a:lstStyle/>
          <a:p>
            <a:pPr algn="l" fontAlgn="t"/>
            <a:r>
              <a:rPr lang="en-US" sz="3200" b="1" i="0" dirty="0">
                <a:solidFill>
                  <a:srgbClr val="1A1D28"/>
                </a:solidFill>
                <a:effectLst/>
                <a:latin typeface="Times New Roman" panose="02020603050405020304" pitchFamily="18" charset="0"/>
                <a:cs typeface="Times New Roman" panose="02020603050405020304" pitchFamily="18" charset="0"/>
              </a:rPr>
              <a:t>Traditional methods of the theory of </a:t>
            </a:r>
            <a:r>
              <a:rPr lang="en-US" sz="3200" b="1" dirty="0">
                <a:solidFill>
                  <a:srgbClr val="1A1D28"/>
                </a:solidFill>
                <a:latin typeface="Times New Roman" panose="02020603050405020304" pitchFamily="18" charset="0"/>
                <a:cs typeface="Times New Roman" panose="02020603050405020304" pitchFamily="18" charset="0"/>
              </a:rPr>
              <a:t>all market structures</a:t>
            </a:r>
            <a:r>
              <a:rPr lang="en-US" sz="3200" b="1" i="0" dirty="0">
                <a:solidFill>
                  <a:srgbClr val="1A1D28"/>
                </a:solidFill>
                <a:effectLst/>
                <a:latin typeface="Times New Roman" panose="02020603050405020304" pitchFamily="18" charset="0"/>
                <a:cs typeface="Times New Roman" panose="02020603050405020304" pitchFamily="18" charset="0"/>
              </a:rPr>
              <a:t> assume that the firm has the objective of</a:t>
            </a:r>
            <a:endParaRPr lang="en-US" sz="3200" dirty="0">
              <a:solidFill>
                <a:srgbClr val="1A1D28"/>
              </a:solidFill>
              <a:latin typeface="Times New Roman" panose="02020603050405020304" pitchFamily="18" charset="0"/>
              <a:cs typeface="Times New Roman" panose="02020603050405020304" pitchFamily="18" charset="0"/>
            </a:endParaRPr>
          </a:p>
          <a:p>
            <a:pPr marL="514350" indent="-514350" algn="l" fontAlgn="t">
              <a:buFont typeface="+mj-lt"/>
              <a:buAutoNum type="alphaUcPeriod"/>
            </a:pPr>
            <a:r>
              <a:rPr lang="en-US" sz="3200" b="0" i="0" dirty="0">
                <a:solidFill>
                  <a:srgbClr val="1A1D28"/>
                </a:solidFill>
                <a:effectLst/>
                <a:latin typeface="Times New Roman" panose="02020603050405020304" pitchFamily="18" charset="0"/>
                <a:cs typeface="Times New Roman" panose="02020603050405020304" pitchFamily="18" charset="0"/>
              </a:rPr>
              <a:t>profit satisficing.</a:t>
            </a:r>
            <a:endParaRPr lang="en-US" sz="3200" dirty="0">
              <a:solidFill>
                <a:srgbClr val="1A1D28"/>
              </a:solidFill>
              <a:latin typeface="Times New Roman" panose="02020603050405020304" pitchFamily="18" charset="0"/>
              <a:cs typeface="Times New Roman" panose="02020603050405020304" pitchFamily="18" charset="0"/>
            </a:endParaRPr>
          </a:p>
          <a:p>
            <a:pPr marL="514350" indent="-514350" algn="l" fontAlgn="t">
              <a:buFont typeface="+mj-lt"/>
              <a:buAutoNum type="alphaUcPeriod"/>
            </a:pPr>
            <a:r>
              <a:rPr lang="en-US" sz="3200" b="0" i="0" dirty="0">
                <a:solidFill>
                  <a:srgbClr val="1A1D28"/>
                </a:solidFill>
                <a:effectLst/>
                <a:latin typeface="Times New Roman" panose="02020603050405020304" pitchFamily="18" charset="0"/>
                <a:cs typeface="Times New Roman" panose="02020603050405020304" pitchFamily="18" charset="0"/>
              </a:rPr>
              <a:t>sales revenue maximization.</a:t>
            </a:r>
            <a:endParaRPr lang="en-US" sz="3200" dirty="0">
              <a:solidFill>
                <a:srgbClr val="1A1D28"/>
              </a:solidFill>
              <a:latin typeface="Times New Roman" panose="02020603050405020304" pitchFamily="18" charset="0"/>
              <a:cs typeface="Times New Roman" panose="02020603050405020304" pitchFamily="18" charset="0"/>
            </a:endParaRPr>
          </a:p>
          <a:p>
            <a:pPr marL="514350" indent="-514350" algn="l" fontAlgn="t">
              <a:buFont typeface="+mj-lt"/>
              <a:buAutoNum type="alphaUcPeriod"/>
            </a:pPr>
            <a:r>
              <a:rPr lang="en-US" sz="3200" b="0" i="0" dirty="0">
                <a:solidFill>
                  <a:srgbClr val="1A1D28"/>
                </a:solidFill>
                <a:effectLst/>
                <a:latin typeface="Times New Roman" panose="02020603050405020304" pitchFamily="18" charset="0"/>
                <a:cs typeface="Times New Roman" panose="02020603050405020304" pitchFamily="18" charset="0"/>
              </a:rPr>
              <a:t>maximizing the quality of the output.</a:t>
            </a:r>
            <a:endParaRPr lang="en-US" sz="3200" dirty="0">
              <a:solidFill>
                <a:srgbClr val="1A1D28"/>
              </a:solidFill>
              <a:latin typeface="Times New Roman" panose="02020603050405020304" pitchFamily="18" charset="0"/>
              <a:cs typeface="Times New Roman" panose="02020603050405020304" pitchFamily="18" charset="0"/>
            </a:endParaRPr>
          </a:p>
          <a:p>
            <a:pPr marL="514350" indent="-514350" algn="l" fontAlgn="t">
              <a:buFont typeface="+mj-lt"/>
              <a:buAutoNum type="alphaUcPeriod"/>
            </a:pPr>
            <a:r>
              <a:rPr lang="en-US" sz="3200" b="0" i="0" dirty="0">
                <a:solidFill>
                  <a:srgbClr val="1A1D28"/>
                </a:solidFill>
                <a:effectLst/>
                <a:latin typeface="Times New Roman" panose="02020603050405020304" pitchFamily="18" charset="0"/>
                <a:cs typeface="Times New Roman" panose="02020603050405020304" pitchFamily="18" charset="0"/>
              </a:rPr>
              <a:t>profit maximization.</a:t>
            </a:r>
          </a:p>
          <a:p>
            <a:pPr algn="l" fontAlgn="t"/>
            <a:endParaRPr lang="en-US" sz="3200" b="0" i="0" dirty="0">
              <a:solidFill>
                <a:srgbClr val="1A1D28"/>
              </a:solidFill>
              <a:effectLst/>
              <a:latin typeface="Times New Roman" panose="02020603050405020304" pitchFamily="18" charset="0"/>
              <a:cs typeface="Times New Roman" panose="02020603050405020304" pitchFamily="18" charset="0"/>
            </a:endParaRPr>
          </a:p>
          <a:p>
            <a:pPr algn="l" fontAlgn="t"/>
            <a:r>
              <a:rPr lang="en-US" sz="3200" b="1" i="0" dirty="0">
                <a:solidFill>
                  <a:srgbClr val="1A1D28"/>
                </a:solidFill>
                <a:effectLst/>
                <a:latin typeface="Times New Roman" panose="02020603050405020304" pitchFamily="18" charset="0"/>
                <a:cs typeface="Times New Roman" panose="02020603050405020304" pitchFamily="18" charset="0"/>
              </a:rPr>
              <a:t>ANSWER: D</a:t>
            </a:r>
          </a:p>
        </p:txBody>
      </p:sp>
      <p:sp>
        <p:nvSpPr>
          <p:cNvPr id="5" name="Google Shape;564;p73">
            <a:extLst>
              <a:ext uri="{FF2B5EF4-FFF2-40B4-BE49-F238E27FC236}">
                <a16:creationId xmlns:a16="http://schemas.microsoft.com/office/drawing/2014/main" id="{8C6C7318-7F1D-012C-068B-0365412A1490}"/>
              </a:ext>
            </a:extLst>
          </p:cNvPr>
          <p:cNvSpPr/>
          <p:nvPr/>
        </p:nvSpPr>
        <p:spPr>
          <a:xfrm>
            <a:off x="385514" y="163125"/>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6" name="Google Shape;565;p73">
            <a:extLst>
              <a:ext uri="{FF2B5EF4-FFF2-40B4-BE49-F238E27FC236}">
                <a16:creationId xmlns:a16="http://schemas.microsoft.com/office/drawing/2014/main" id="{F5D9BBA0-D299-EA96-BBF1-8B85D006E345}"/>
              </a:ext>
            </a:extLst>
          </p:cNvPr>
          <p:cNvSpPr/>
          <p:nvPr/>
        </p:nvSpPr>
        <p:spPr>
          <a:xfrm>
            <a:off x="0" y="6137752"/>
            <a:ext cx="12192000" cy="720247"/>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extLst>
      <p:ext uri="{BB962C8B-B14F-4D97-AF65-F5344CB8AC3E}">
        <p14:creationId xmlns:p14="http://schemas.microsoft.com/office/powerpoint/2010/main" val="145354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 calcmode="lin" valueType="num">
                                      <p:cBhvr additive="base">
                                        <p:cTn id="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30" name="Google Shape;630;p78"/>
          <p:cNvSpPr/>
          <p:nvPr/>
        </p:nvSpPr>
        <p:spPr>
          <a:xfrm>
            <a:off x="846696" y="2568675"/>
            <a:ext cx="5200500" cy="1373700"/>
          </a:xfrm>
          <a:prstGeom prst="roundRect">
            <a:avLst>
              <a:gd name="adj" fmla="val 16667"/>
            </a:avLst>
          </a:prstGeom>
          <a:solidFill>
            <a:srgbClr val="00262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solidFill>
                <a:srgbClr val="00262C"/>
              </a:solidFill>
            </a:endParaRPr>
          </a:p>
        </p:txBody>
      </p:sp>
      <p:sp>
        <p:nvSpPr>
          <p:cNvPr id="631" name="Google Shape;631;p78"/>
          <p:cNvSpPr/>
          <p:nvPr/>
        </p:nvSpPr>
        <p:spPr>
          <a:xfrm>
            <a:off x="846696" y="4270267"/>
            <a:ext cx="5200500" cy="1017189"/>
          </a:xfrm>
          <a:prstGeom prst="roundRect">
            <a:avLst>
              <a:gd name="adj" fmla="val 16667"/>
            </a:avLst>
          </a:prstGeom>
          <a:solidFill>
            <a:srgbClr val="00262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632" name="Google Shape;632;p78"/>
          <p:cNvSpPr/>
          <p:nvPr/>
        </p:nvSpPr>
        <p:spPr>
          <a:xfrm>
            <a:off x="6276737" y="4258923"/>
            <a:ext cx="5200500" cy="1017189"/>
          </a:xfrm>
          <a:prstGeom prst="roundRect">
            <a:avLst>
              <a:gd name="adj" fmla="val 16667"/>
            </a:avLst>
          </a:prstGeom>
          <a:solidFill>
            <a:srgbClr val="00262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633" name="Google Shape;633;p78"/>
          <p:cNvSpPr/>
          <p:nvPr/>
        </p:nvSpPr>
        <p:spPr>
          <a:xfrm>
            <a:off x="6199179" y="2584536"/>
            <a:ext cx="5200500" cy="1373701"/>
          </a:xfrm>
          <a:prstGeom prst="roundRect">
            <a:avLst>
              <a:gd name="adj" fmla="val 16667"/>
            </a:avLst>
          </a:prstGeom>
          <a:solidFill>
            <a:srgbClr val="00262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634" name="Google Shape;634;p78"/>
          <p:cNvSpPr txBox="1"/>
          <p:nvPr/>
        </p:nvSpPr>
        <p:spPr>
          <a:xfrm>
            <a:off x="1524365" y="2862790"/>
            <a:ext cx="4727700" cy="852300"/>
          </a:xfrm>
          <a:prstGeom prst="rect">
            <a:avLst/>
          </a:prstGeom>
          <a:noFill/>
          <a:ln>
            <a:noFill/>
          </a:ln>
        </p:spPr>
        <p:txBody>
          <a:bodyPr spcFirstLastPara="1" wrap="square" lIns="121900" tIns="121900" rIns="121900" bIns="121900" anchor="ctr" anchorCtr="0">
            <a:noAutofit/>
          </a:bodyPr>
          <a:lstStyle/>
          <a:p>
            <a:pPr marL="0" lvl="0" indent="0" defTabSz="685800"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A.  Perfect 	Competition</a:t>
            </a:r>
            <a:endParaRPr sz="3600" dirty="0">
              <a:solidFill>
                <a:srgbClr val="FFFFFF"/>
              </a:solidFill>
              <a:latin typeface="Times New Roman" panose="02020603050405020304" pitchFamily="18" charset="0"/>
              <a:cs typeface="Times New Roman" panose="02020603050405020304" pitchFamily="18" charset="0"/>
            </a:endParaRPr>
          </a:p>
        </p:txBody>
      </p:sp>
      <p:sp>
        <p:nvSpPr>
          <p:cNvPr id="635" name="Google Shape;635;p78"/>
          <p:cNvSpPr txBox="1"/>
          <p:nvPr/>
        </p:nvSpPr>
        <p:spPr>
          <a:xfrm>
            <a:off x="1131696" y="4363025"/>
            <a:ext cx="463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C.  Oligopoly</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636" name="Google Shape;636;p78"/>
          <p:cNvSpPr txBox="1"/>
          <p:nvPr/>
        </p:nvSpPr>
        <p:spPr>
          <a:xfrm>
            <a:off x="6694575" y="2843734"/>
            <a:ext cx="5200500" cy="852300"/>
          </a:xfrm>
          <a:prstGeom prst="rect">
            <a:avLst/>
          </a:prstGeom>
          <a:noFill/>
          <a:ln>
            <a:noFill/>
          </a:ln>
        </p:spPr>
        <p:txBody>
          <a:bodyPr spcFirstLastPara="1" wrap="square" lIns="121900" tIns="121900" rIns="121900" bIns="121900" anchor="ctr" anchorCtr="0">
            <a:noAutofit/>
          </a:bodyPr>
          <a:lstStyle/>
          <a:p>
            <a:pPr marL="0" lvl="0" indent="0" rtl="0">
              <a:lnSpc>
                <a:spcPct val="100000"/>
              </a:lnSpc>
              <a:spcBef>
                <a:spcPts val="0"/>
              </a:spcBef>
              <a:spcAft>
                <a:spcPts val="0"/>
              </a:spcAft>
              <a:buNone/>
              <a:tabLst>
                <a:tab pos="685800" algn="l"/>
              </a:tabLst>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B.  Monopolistic 	Competition</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637" name="Google Shape;637;p78"/>
          <p:cNvSpPr txBox="1"/>
          <p:nvPr/>
        </p:nvSpPr>
        <p:spPr>
          <a:xfrm>
            <a:off x="6183287" y="4408289"/>
            <a:ext cx="52623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D.  Monopoly</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638" name="Google Shape;638;p78"/>
          <p:cNvSpPr/>
          <p:nvPr/>
        </p:nvSpPr>
        <p:spPr>
          <a:xfrm>
            <a:off x="822024" y="4270268"/>
            <a:ext cx="5200500" cy="1017189"/>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639" name="Google Shape;639;p78"/>
          <p:cNvSpPr/>
          <p:nvPr/>
        </p:nvSpPr>
        <p:spPr>
          <a:xfrm>
            <a:off x="6199179" y="2588707"/>
            <a:ext cx="5200500" cy="1373701"/>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640" name="Google Shape;640;p78"/>
          <p:cNvSpPr/>
          <p:nvPr/>
        </p:nvSpPr>
        <p:spPr>
          <a:xfrm>
            <a:off x="6252065" y="4248991"/>
            <a:ext cx="5200500" cy="1059739"/>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rtl="0">
              <a:spcBef>
                <a:spcPts val="0"/>
              </a:spcBef>
              <a:spcAft>
                <a:spcPts val="0"/>
              </a:spcAft>
              <a:buNone/>
            </a:pPr>
            <a:endParaRPr/>
          </a:p>
        </p:txBody>
      </p:sp>
      <p:sp>
        <p:nvSpPr>
          <p:cNvPr id="641" name="Google Shape;641;p78"/>
          <p:cNvSpPr txBox="1"/>
          <p:nvPr/>
        </p:nvSpPr>
        <p:spPr>
          <a:xfrm>
            <a:off x="294767" y="793383"/>
            <a:ext cx="11419200" cy="137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42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Which of the following market structures is (theoretically) perfectly efficient?</a:t>
            </a:r>
            <a:endParaRPr sz="4200" b="1" dirty="0">
              <a:solidFill>
                <a:srgbClr val="00262C"/>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15" name="Google Shape;611;p76"/>
          <p:cNvSpPr/>
          <p:nvPr/>
        </p:nvSpPr>
        <p:spPr>
          <a:xfrm>
            <a:off x="418575" y="137716"/>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16" name="Google Shape;565;p73">
            <a:extLst>
              <a:ext uri="{FF2B5EF4-FFF2-40B4-BE49-F238E27FC236}">
                <a16:creationId xmlns:a16="http://schemas.microsoft.com/office/drawing/2014/main" id="{BA781472-1BD4-93A0-5493-0B9BE7FF15DC}"/>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8"/>
                                        </p:tgtEl>
                                        <p:attrNameLst>
                                          <p:attrName>style.visibility</p:attrName>
                                        </p:attrNameLst>
                                      </p:cBhvr>
                                      <p:to>
                                        <p:strVal val="visible"/>
                                      </p:to>
                                    </p:set>
                                    <p:animEffect transition="in" filter="fade">
                                      <p:cBhvr>
                                        <p:cTn id="7" dur="1"/>
                                        <p:tgtEl>
                                          <p:spTgt spid="638"/>
                                        </p:tgtEl>
                                      </p:cBhvr>
                                    </p:animEffect>
                                  </p:childTnLst>
                                </p:cTn>
                              </p:par>
                              <p:par>
                                <p:cTn id="8" presetID="10" presetClass="entr" presetSubtype="0" fill="hold" nodeType="withEffect">
                                  <p:stCondLst>
                                    <p:cond delay="0"/>
                                  </p:stCondLst>
                                  <p:childTnLst>
                                    <p:set>
                                      <p:cBhvr>
                                        <p:cTn id="9" dur="1" fill="hold">
                                          <p:stCondLst>
                                            <p:cond delay="0"/>
                                          </p:stCondLst>
                                        </p:cTn>
                                        <p:tgtEl>
                                          <p:spTgt spid="639"/>
                                        </p:tgtEl>
                                        <p:attrNameLst>
                                          <p:attrName>style.visibility</p:attrName>
                                        </p:attrNameLst>
                                      </p:cBhvr>
                                      <p:to>
                                        <p:strVal val="visible"/>
                                      </p:to>
                                    </p:set>
                                    <p:animEffect transition="in" filter="fade">
                                      <p:cBhvr>
                                        <p:cTn id="10" dur="1"/>
                                        <p:tgtEl>
                                          <p:spTgt spid="639"/>
                                        </p:tgtEl>
                                      </p:cBhvr>
                                    </p:animEffect>
                                  </p:childTnLst>
                                </p:cTn>
                              </p:par>
                              <p:par>
                                <p:cTn id="11" presetID="10" presetClass="entr" presetSubtype="0" fill="hold" nodeType="withEffect">
                                  <p:stCondLst>
                                    <p:cond delay="0"/>
                                  </p:stCondLst>
                                  <p:childTnLst>
                                    <p:set>
                                      <p:cBhvr>
                                        <p:cTn id="12" dur="1" fill="hold">
                                          <p:stCondLst>
                                            <p:cond delay="0"/>
                                          </p:stCondLst>
                                        </p:cTn>
                                        <p:tgtEl>
                                          <p:spTgt spid="640"/>
                                        </p:tgtEl>
                                        <p:attrNameLst>
                                          <p:attrName>style.visibility</p:attrName>
                                        </p:attrNameLst>
                                      </p:cBhvr>
                                      <p:to>
                                        <p:strVal val="visible"/>
                                      </p:to>
                                    </p:set>
                                    <p:animEffect transition="in" filter="fade">
                                      <p:cBhvr>
                                        <p:cTn id="13" dur="1"/>
                                        <p:tgtEl>
                                          <p:spTgt spid="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79"/>
          <p:cNvSpPr/>
          <p:nvPr/>
        </p:nvSpPr>
        <p:spPr>
          <a:xfrm>
            <a:off x="803867" y="2399400"/>
            <a:ext cx="5200500" cy="1357426"/>
          </a:xfrm>
          <a:prstGeom prst="roundRect">
            <a:avLst>
              <a:gd name="adj" fmla="val 16667"/>
            </a:avLst>
          </a:prstGeom>
          <a:solidFill>
            <a:srgbClr val="00262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rtl="0">
              <a:spcBef>
                <a:spcPts val="0"/>
              </a:spcBef>
              <a:spcAft>
                <a:spcPts val="0"/>
              </a:spcAft>
              <a:buNone/>
            </a:pPr>
            <a:endParaRPr>
              <a:solidFill>
                <a:srgbClr val="00262C"/>
              </a:solidFill>
            </a:endParaRPr>
          </a:p>
        </p:txBody>
      </p:sp>
      <p:sp>
        <p:nvSpPr>
          <p:cNvPr id="648" name="Google Shape;648;p79"/>
          <p:cNvSpPr/>
          <p:nvPr/>
        </p:nvSpPr>
        <p:spPr>
          <a:xfrm>
            <a:off x="852467" y="4017526"/>
            <a:ext cx="5200500" cy="1373700"/>
          </a:xfrm>
          <a:prstGeom prst="roundRect">
            <a:avLst>
              <a:gd name="adj" fmla="val 16667"/>
            </a:avLst>
          </a:prstGeom>
          <a:solidFill>
            <a:srgbClr val="00262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649" name="Google Shape;649;p79"/>
          <p:cNvSpPr/>
          <p:nvPr/>
        </p:nvSpPr>
        <p:spPr>
          <a:xfrm>
            <a:off x="6187733" y="4017526"/>
            <a:ext cx="5200500" cy="1384049"/>
          </a:xfrm>
          <a:prstGeom prst="roundRect">
            <a:avLst>
              <a:gd name="adj" fmla="val 16667"/>
            </a:avLst>
          </a:prstGeom>
          <a:solidFill>
            <a:srgbClr val="00262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650" name="Google Shape;650;p79"/>
          <p:cNvSpPr/>
          <p:nvPr/>
        </p:nvSpPr>
        <p:spPr>
          <a:xfrm>
            <a:off x="6187733" y="2399400"/>
            <a:ext cx="5200500" cy="1384047"/>
          </a:xfrm>
          <a:prstGeom prst="roundRect">
            <a:avLst>
              <a:gd name="adj" fmla="val 16667"/>
            </a:avLst>
          </a:prstGeom>
          <a:solidFill>
            <a:srgbClr val="00262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651" name="Google Shape;651;p79"/>
          <p:cNvSpPr txBox="1"/>
          <p:nvPr/>
        </p:nvSpPr>
        <p:spPr>
          <a:xfrm>
            <a:off x="1040267" y="2670447"/>
            <a:ext cx="47277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A.  Homogenous goods</a:t>
            </a:r>
            <a:endParaRPr sz="3600" dirty="0">
              <a:solidFill>
                <a:srgbClr val="FFFFFF"/>
              </a:solidFill>
              <a:latin typeface="Times New Roman" panose="02020603050405020304" pitchFamily="18" charset="0"/>
              <a:cs typeface="Times New Roman" panose="02020603050405020304" pitchFamily="18" charset="0"/>
            </a:endParaRPr>
          </a:p>
        </p:txBody>
      </p:sp>
      <p:sp>
        <p:nvSpPr>
          <p:cNvPr id="652" name="Google Shape;652;p79"/>
          <p:cNvSpPr txBox="1"/>
          <p:nvPr/>
        </p:nvSpPr>
        <p:spPr>
          <a:xfrm>
            <a:off x="994959" y="4264057"/>
            <a:ext cx="4915516"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C.  Differentiated goods</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653" name="Google Shape;653;p79"/>
          <p:cNvSpPr txBox="1"/>
          <p:nvPr/>
        </p:nvSpPr>
        <p:spPr>
          <a:xfrm>
            <a:off x="6240767" y="2497297"/>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B.  A few sellers</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654" name="Google Shape;654;p79"/>
          <p:cNvSpPr txBox="1"/>
          <p:nvPr/>
        </p:nvSpPr>
        <p:spPr>
          <a:xfrm>
            <a:off x="6209867" y="4080269"/>
            <a:ext cx="52623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D.  A unique good</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655" name="Google Shape;655;p79"/>
          <p:cNvSpPr/>
          <p:nvPr/>
        </p:nvSpPr>
        <p:spPr>
          <a:xfrm>
            <a:off x="830384" y="2360692"/>
            <a:ext cx="5200500" cy="137370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656" name="Google Shape;656;p79"/>
          <p:cNvSpPr/>
          <p:nvPr/>
        </p:nvSpPr>
        <p:spPr>
          <a:xfrm>
            <a:off x="6196042" y="2409747"/>
            <a:ext cx="5200500" cy="137370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657" name="Google Shape;657;p79"/>
          <p:cNvSpPr/>
          <p:nvPr/>
        </p:nvSpPr>
        <p:spPr>
          <a:xfrm>
            <a:off x="6209867" y="3998183"/>
            <a:ext cx="5200500" cy="1384048"/>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rtl="0">
              <a:spcBef>
                <a:spcPts val="0"/>
              </a:spcBef>
              <a:spcAft>
                <a:spcPts val="0"/>
              </a:spcAft>
              <a:buNone/>
            </a:pPr>
            <a:endParaRPr/>
          </a:p>
        </p:txBody>
      </p:sp>
      <p:sp>
        <p:nvSpPr>
          <p:cNvPr id="658" name="Google Shape;658;p79"/>
          <p:cNvSpPr txBox="1"/>
          <p:nvPr/>
        </p:nvSpPr>
        <p:spPr>
          <a:xfrm>
            <a:off x="91717" y="787345"/>
            <a:ext cx="12192000" cy="1373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40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A monopolistically competitive market is marked by:</a:t>
            </a:r>
            <a:endParaRPr sz="4000" b="1" dirty="0">
              <a:solidFill>
                <a:srgbClr val="00262C"/>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15" name="Google Shape;611;p76"/>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16" name="Google Shape;565;p73">
            <a:extLst>
              <a:ext uri="{FF2B5EF4-FFF2-40B4-BE49-F238E27FC236}">
                <a16:creationId xmlns:a16="http://schemas.microsoft.com/office/drawing/2014/main" id="{B59A36B2-2424-53C2-C434-649C087788D2}"/>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animEffect transition="in" filter="fade">
                                      <p:cBhvr>
                                        <p:cTn id="7" dur="1"/>
                                        <p:tgtEl>
                                          <p:spTgt spid="655"/>
                                        </p:tgtEl>
                                      </p:cBhvr>
                                    </p:animEffect>
                                  </p:childTnLst>
                                </p:cTn>
                              </p:par>
                              <p:par>
                                <p:cTn id="8" presetID="10" presetClass="entr" presetSubtype="0" fill="hold" nodeType="withEffect">
                                  <p:stCondLst>
                                    <p:cond delay="0"/>
                                  </p:stCondLst>
                                  <p:childTnLst>
                                    <p:set>
                                      <p:cBhvr>
                                        <p:cTn id="9" dur="1" fill="hold">
                                          <p:stCondLst>
                                            <p:cond delay="0"/>
                                          </p:stCondLst>
                                        </p:cTn>
                                        <p:tgtEl>
                                          <p:spTgt spid="656"/>
                                        </p:tgtEl>
                                        <p:attrNameLst>
                                          <p:attrName>style.visibility</p:attrName>
                                        </p:attrNameLst>
                                      </p:cBhvr>
                                      <p:to>
                                        <p:strVal val="visible"/>
                                      </p:to>
                                    </p:set>
                                    <p:animEffect transition="in" filter="fade">
                                      <p:cBhvr>
                                        <p:cTn id="10" dur="1"/>
                                        <p:tgtEl>
                                          <p:spTgt spid="656"/>
                                        </p:tgtEl>
                                      </p:cBhvr>
                                    </p:animEffect>
                                  </p:childTnLst>
                                </p:cTn>
                              </p:par>
                              <p:par>
                                <p:cTn id="11" presetID="10" presetClass="entr" presetSubtype="0" fill="hold" nodeType="withEffect">
                                  <p:stCondLst>
                                    <p:cond delay="0"/>
                                  </p:stCondLst>
                                  <p:childTnLst>
                                    <p:set>
                                      <p:cBhvr>
                                        <p:cTn id="12" dur="1" fill="hold">
                                          <p:stCondLst>
                                            <p:cond delay="0"/>
                                          </p:stCondLst>
                                        </p:cTn>
                                        <p:tgtEl>
                                          <p:spTgt spid="657"/>
                                        </p:tgtEl>
                                        <p:attrNameLst>
                                          <p:attrName>style.visibility</p:attrName>
                                        </p:attrNameLst>
                                      </p:cBhvr>
                                      <p:to>
                                        <p:strVal val="visible"/>
                                      </p:to>
                                    </p:set>
                                    <p:animEffect transition="in" filter="fade">
                                      <p:cBhvr>
                                        <p:cTn id="13" dur="1"/>
                                        <p:tgtEl>
                                          <p:spTgt spid="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5">
          <a:extLst>
            <a:ext uri="{FF2B5EF4-FFF2-40B4-BE49-F238E27FC236}">
              <a16:creationId xmlns:a16="http://schemas.microsoft.com/office/drawing/2014/main" id="{88DF7FDB-1220-6114-F002-D55BCFAF0EF9}"/>
            </a:ext>
          </a:extLst>
        </p:cNvPr>
        <p:cNvGrpSpPr/>
        <p:nvPr/>
      </p:nvGrpSpPr>
      <p:grpSpPr>
        <a:xfrm>
          <a:off x="0" y="0"/>
          <a:ext cx="0" cy="0"/>
          <a:chOff x="0" y="0"/>
          <a:chExt cx="0" cy="0"/>
        </a:xfrm>
      </p:grpSpPr>
      <p:sp>
        <p:nvSpPr>
          <p:cNvPr id="651" name="Google Shape;651;p79">
            <a:extLst>
              <a:ext uri="{FF2B5EF4-FFF2-40B4-BE49-F238E27FC236}">
                <a16:creationId xmlns:a16="http://schemas.microsoft.com/office/drawing/2014/main" id="{8AC190C9-C273-2541-5043-BFBA55022420}"/>
              </a:ext>
            </a:extLst>
          </p:cNvPr>
          <p:cNvSpPr txBox="1"/>
          <p:nvPr/>
        </p:nvSpPr>
        <p:spPr>
          <a:xfrm>
            <a:off x="1040267" y="2670447"/>
            <a:ext cx="47277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A.  Homogenous goods</a:t>
            </a:r>
            <a:endParaRPr sz="3600" dirty="0">
              <a:solidFill>
                <a:srgbClr val="FFFFFF"/>
              </a:solidFill>
              <a:latin typeface="Times New Roman" panose="02020603050405020304" pitchFamily="18" charset="0"/>
              <a:cs typeface="Times New Roman" panose="02020603050405020304" pitchFamily="18" charset="0"/>
            </a:endParaRPr>
          </a:p>
        </p:txBody>
      </p:sp>
      <p:sp>
        <p:nvSpPr>
          <p:cNvPr id="652" name="Google Shape;652;p79">
            <a:extLst>
              <a:ext uri="{FF2B5EF4-FFF2-40B4-BE49-F238E27FC236}">
                <a16:creationId xmlns:a16="http://schemas.microsoft.com/office/drawing/2014/main" id="{37467774-AD3F-1123-BBEA-8409B97E7E68}"/>
              </a:ext>
            </a:extLst>
          </p:cNvPr>
          <p:cNvSpPr txBox="1"/>
          <p:nvPr/>
        </p:nvSpPr>
        <p:spPr>
          <a:xfrm>
            <a:off x="994959" y="4264057"/>
            <a:ext cx="4915516"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C.  Differentiated goods</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654" name="Google Shape;654;p79">
            <a:extLst>
              <a:ext uri="{FF2B5EF4-FFF2-40B4-BE49-F238E27FC236}">
                <a16:creationId xmlns:a16="http://schemas.microsoft.com/office/drawing/2014/main" id="{E452994B-E501-9014-ECBD-E485B4DB9B4D}"/>
              </a:ext>
            </a:extLst>
          </p:cNvPr>
          <p:cNvSpPr txBox="1"/>
          <p:nvPr/>
        </p:nvSpPr>
        <p:spPr>
          <a:xfrm>
            <a:off x="6209867" y="4080269"/>
            <a:ext cx="52623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D.  A unique good</a:t>
            </a:r>
            <a:endParaRPr sz="36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15" name="Google Shape;611;p76">
            <a:extLst>
              <a:ext uri="{FF2B5EF4-FFF2-40B4-BE49-F238E27FC236}">
                <a16:creationId xmlns:a16="http://schemas.microsoft.com/office/drawing/2014/main" id="{C0F66492-41BF-5DA6-EF93-C923863F7CBB}"/>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16" name="Google Shape;565;p73">
            <a:extLst>
              <a:ext uri="{FF2B5EF4-FFF2-40B4-BE49-F238E27FC236}">
                <a16:creationId xmlns:a16="http://schemas.microsoft.com/office/drawing/2014/main" id="{3A609219-AC82-3DE1-C8E7-E6108084ED23}"/>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pic>
        <p:nvPicPr>
          <p:cNvPr id="3" name="Picture 2">
            <a:extLst>
              <a:ext uri="{FF2B5EF4-FFF2-40B4-BE49-F238E27FC236}">
                <a16:creationId xmlns:a16="http://schemas.microsoft.com/office/drawing/2014/main" id="{E1C38FB2-57A5-C509-9405-5D9A6CF39CFE}"/>
              </a:ext>
            </a:extLst>
          </p:cNvPr>
          <p:cNvPicPr>
            <a:picLocks noChangeAspect="1"/>
          </p:cNvPicPr>
          <p:nvPr/>
        </p:nvPicPr>
        <p:blipFill>
          <a:blip r:embed="rId3"/>
          <a:stretch>
            <a:fillRect/>
          </a:stretch>
        </p:blipFill>
        <p:spPr>
          <a:xfrm>
            <a:off x="2962191" y="1320801"/>
            <a:ext cx="6024297" cy="40527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834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85" name="Google Shape;685;p80"/>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687" name="Google Shape;687;p80"/>
          <p:cNvSpPr txBox="1"/>
          <p:nvPr/>
        </p:nvSpPr>
        <p:spPr>
          <a:xfrm>
            <a:off x="181141" y="1794085"/>
            <a:ext cx="4704009" cy="214228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latin typeface="Times New Roman" panose="02020603050405020304" pitchFamily="18" charset="0"/>
                <a:ea typeface="Open Sans"/>
                <a:cs typeface="Times New Roman" panose="02020603050405020304" pitchFamily="18" charset="0"/>
                <a:sym typeface="Open Sans"/>
              </a:rPr>
              <a:t>This market is perfectly competitive and             perfectly                              efficient</a:t>
            </a:r>
            <a:endParaRPr sz="3200" b="1" dirty="0">
              <a:latin typeface="Times New Roman" panose="02020603050405020304" pitchFamily="18" charset="0"/>
              <a:ea typeface="Open Sans"/>
              <a:cs typeface="Times New Roman" panose="02020603050405020304" pitchFamily="18" charset="0"/>
              <a:sym typeface="Open Sans"/>
            </a:endParaRPr>
          </a:p>
        </p:txBody>
      </p:sp>
      <p:sp>
        <p:nvSpPr>
          <p:cNvPr id="688" name="Google Shape;688;p80"/>
          <p:cNvSpPr txBox="1"/>
          <p:nvPr/>
        </p:nvSpPr>
        <p:spPr>
          <a:xfrm>
            <a:off x="1136268" y="1003296"/>
            <a:ext cx="2560587" cy="9975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40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Efficiency</a:t>
            </a:r>
            <a:endParaRPr sz="4000" dirty="0">
              <a:solidFill>
                <a:srgbClr val="00262C"/>
              </a:solidFill>
              <a:latin typeface="Times New Roman" panose="02020603050405020304" pitchFamily="18" charset="0"/>
              <a:cs typeface="Times New Roman" panose="02020603050405020304" pitchFamily="18" charset="0"/>
            </a:endParaRPr>
          </a:p>
        </p:txBody>
      </p:sp>
      <p:cxnSp>
        <p:nvCxnSpPr>
          <p:cNvPr id="689" name="Google Shape;689;p80"/>
          <p:cNvCxnSpPr>
            <a:cxnSpLocks/>
          </p:cNvCxnSpPr>
          <p:nvPr/>
        </p:nvCxnSpPr>
        <p:spPr>
          <a:xfrm>
            <a:off x="917249" y="1780741"/>
            <a:ext cx="2998624" cy="0"/>
          </a:xfrm>
          <a:prstGeom prst="straightConnector1">
            <a:avLst/>
          </a:prstGeom>
          <a:noFill/>
          <a:ln w="28575" cap="flat" cmpd="sng">
            <a:solidFill>
              <a:srgbClr val="0C363C"/>
            </a:solidFill>
            <a:prstDash val="solid"/>
            <a:miter lim="800000"/>
            <a:headEnd type="none" w="sm" len="sm"/>
            <a:tailEnd type="none" w="sm" len="sm"/>
          </a:ln>
        </p:spPr>
      </p:cxnSp>
      <p:sp>
        <p:nvSpPr>
          <p:cNvPr id="3" name="Rectangle 2"/>
          <p:cNvSpPr/>
          <p:nvPr/>
        </p:nvSpPr>
        <p:spPr>
          <a:xfrm>
            <a:off x="268941" y="4683400"/>
            <a:ext cx="5570621" cy="1015663"/>
          </a:xfrm>
          <a:prstGeom prst="rect">
            <a:avLst/>
          </a:prstGeom>
        </p:spPr>
        <p:txBody>
          <a:bodyPr wrap="square">
            <a:spAutoFit/>
          </a:bodyPr>
          <a:lstStyle/>
          <a:p>
            <a:pPr lvl="0" defTabSz="114300"/>
            <a:r>
              <a:rPr lang="en-US" sz="2000" dirty="0">
                <a:latin typeface="Times New Roman" panose="02020603050405020304" pitchFamily="18" charset="0"/>
                <a:cs typeface="Times New Roman" panose="02020603050405020304" pitchFamily="18" charset="0"/>
              </a:rPr>
              <a:t>Recall that a market is considered efficient when                                                total 	economic surplus 	(the sum of consumer surplus and producer surplus) is maximized</a:t>
            </a:r>
            <a:r>
              <a:rPr lang="en-US" dirty="0"/>
              <a:t>.</a:t>
            </a:r>
          </a:p>
        </p:txBody>
      </p:sp>
      <p:pic>
        <p:nvPicPr>
          <p:cNvPr id="29" name="Picture 28"/>
          <p:cNvPicPr>
            <a:picLocks noChangeAspect="1"/>
          </p:cNvPicPr>
          <p:nvPr/>
        </p:nvPicPr>
        <p:blipFill>
          <a:blip r:embed="rId3"/>
          <a:stretch>
            <a:fillRect/>
          </a:stretch>
        </p:blipFill>
        <p:spPr>
          <a:xfrm>
            <a:off x="2336158" y="4074711"/>
            <a:ext cx="591111" cy="549696"/>
          </a:xfrm>
          <a:prstGeom prst="rect">
            <a:avLst/>
          </a:prstGeom>
        </p:spPr>
      </p:pic>
      <p:pic>
        <p:nvPicPr>
          <p:cNvPr id="4" name="Picture 3">
            <a:extLst>
              <a:ext uri="{FF2B5EF4-FFF2-40B4-BE49-F238E27FC236}">
                <a16:creationId xmlns:a16="http://schemas.microsoft.com/office/drawing/2014/main" id="{A3B206A5-6D26-135A-A6CF-92F97F2724CC}"/>
              </a:ext>
            </a:extLst>
          </p:cNvPr>
          <p:cNvPicPr>
            <a:picLocks noChangeAspect="1"/>
          </p:cNvPicPr>
          <p:nvPr/>
        </p:nvPicPr>
        <p:blipFill rotWithShape="1">
          <a:blip r:embed="rId4"/>
          <a:srcRect l="2937" t="5999"/>
          <a:stretch/>
        </p:blipFill>
        <p:spPr>
          <a:xfrm>
            <a:off x="5570621" y="1215195"/>
            <a:ext cx="6475345" cy="4483868"/>
          </a:xfrm>
          <a:prstGeom prst="rect">
            <a:avLst/>
          </a:prstGeom>
        </p:spPr>
      </p:pic>
      <p:sp>
        <p:nvSpPr>
          <p:cNvPr id="33" name="Google Shape;565;p73">
            <a:extLst>
              <a:ext uri="{FF2B5EF4-FFF2-40B4-BE49-F238E27FC236}">
                <a16:creationId xmlns:a16="http://schemas.microsoft.com/office/drawing/2014/main" id="{445D5399-ED65-C506-68BA-77EAEB48AE30}"/>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82"/>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704" name="Google Shape;704;p82"/>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705" name="Google Shape;705;p82"/>
          <p:cNvSpPr txBox="1"/>
          <p:nvPr/>
        </p:nvSpPr>
        <p:spPr>
          <a:xfrm>
            <a:off x="208050" y="851708"/>
            <a:ext cx="11775900" cy="18516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3600" b="1" dirty="0">
                <a:latin typeface="Times New Roman" panose="02020603050405020304" pitchFamily="18" charset="0"/>
                <a:ea typeface="Open Sans"/>
                <a:cs typeface="Times New Roman" panose="02020603050405020304" pitchFamily="18" charset="0"/>
                <a:sym typeface="Open Sans"/>
              </a:rPr>
              <a:t>What happens when the assumptions of “perfect competition” are broken?</a:t>
            </a:r>
            <a:endParaRPr sz="3600" b="1" dirty="0">
              <a:latin typeface="Times New Roman" panose="02020603050405020304" pitchFamily="18" charset="0"/>
              <a:ea typeface="Open Sans"/>
              <a:cs typeface="Times New Roman" panose="02020603050405020304" pitchFamily="18" charset="0"/>
              <a:sym typeface="Open Sans"/>
            </a:endParaRPr>
          </a:p>
          <a:p>
            <a:pPr marL="0" marR="0" lvl="0" indent="0" algn="ctr" rtl="0">
              <a:lnSpc>
                <a:spcPct val="115000"/>
              </a:lnSpc>
              <a:spcBef>
                <a:spcPts val="0"/>
              </a:spcBef>
              <a:spcAft>
                <a:spcPts val="0"/>
              </a:spcAft>
              <a:buNone/>
            </a:pPr>
            <a:endParaRPr sz="2500" b="1" dirty="0">
              <a:latin typeface="Open Sans"/>
              <a:ea typeface="Open Sans"/>
              <a:cs typeface="Open Sans"/>
              <a:sym typeface="Open Sans"/>
            </a:endParaRPr>
          </a:p>
        </p:txBody>
      </p:sp>
      <p:cxnSp>
        <p:nvCxnSpPr>
          <p:cNvPr id="706" name="Google Shape;706;p82"/>
          <p:cNvCxnSpPr/>
          <p:nvPr/>
        </p:nvCxnSpPr>
        <p:spPr>
          <a:xfrm>
            <a:off x="3971400" y="2250228"/>
            <a:ext cx="4249200" cy="0"/>
          </a:xfrm>
          <a:prstGeom prst="straightConnector1">
            <a:avLst/>
          </a:prstGeom>
          <a:noFill/>
          <a:ln w="28575" cap="flat" cmpd="sng">
            <a:solidFill>
              <a:srgbClr val="00262C"/>
            </a:solidFill>
            <a:prstDash val="solid"/>
            <a:miter lim="800000"/>
            <a:headEnd type="none" w="sm" len="sm"/>
            <a:tailEnd type="none" w="sm" len="sm"/>
          </a:ln>
        </p:spPr>
      </p:cxnSp>
      <p:sp>
        <p:nvSpPr>
          <p:cNvPr id="707" name="Google Shape;707;p82"/>
          <p:cNvSpPr txBox="1"/>
          <p:nvPr/>
        </p:nvSpPr>
        <p:spPr>
          <a:xfrm>
            <a:off x="52137" y="2503200"/>
            <a:ext cx="12139863" cy="1851600"/>
          </a:xfrm>
          <a:prstGeom prst="rect">
            <a:avLst/>
          </a:prstGeom>
          <a:noFill/>
          <a:ln>
            <a:noFill/>
          </a:ln>
        </p:spPr>
        <p:txBody>
          <a:bodyPr spcFirstLastPara="1" wrap="square" lIns="91425" tIns="45700" rIns="91425" bIns="45700" anchor="t" anchorCtr="0">
            <a:noAutofit/>
          </a:bodyPr>
          <a:lstStyle/>
          <a:p>
            <a:pPr marR="0" lvl="0" algn="ctr" rtl="0">
              <a:lnSpc>
                <a:spcPct val="115000"/>
              </a:lnSpc>
              <a:spcBef>
                <a:spcPts val="0"/>
              </a:spcBef>
              <a:spcAft>
                <a:spcPts val="0"/>
              </a:spcAft>
            </a:pPr>
            <a:r>
              <a:rPr lang="en-US" sz="3200" b="1" dirty="0">
                <a:latin typeface="Times New Roman" panose="02020603050405020304" pitchFamily="18" charset="0"/>
                <a:ea typeface="Open Sans"/>
                <a:cs typeface="Times New Roman" panose="02020603050405020304" pitchFamily="18" charset="0"/>
                <a:sym typeface="Open Sans"/>
              </a:rPr>
              <a:t>Market Failure emerges </a:t>
            </a:r>
          </a:p>
          <a:p>
            <a:pPr marL="914400" marR="0" lvl="0" indent="-457200" defTabSz="514350" rtl="0">
              <a:lnSpc>
                <a:spcPct val="115000"/>
              </a:lnSpc>
              <a:spcBef>
                <a:spcPts val="0"/>
              </a:spcBef>
              <a:spcAft>
                <a:spcPts val="0"/>
              </a:spcAft>
              <a:buFont typeface="Wingdings" panose="05000000000000000000" pitchFamily="2" charset="2"/>
              <a:buChar char="§"/>
            </a:pPr>
            <a:r>
              <a:rPr lang="en-US" sz="3000" b="1" dirty="0">
                <a:latin typeface="Times New Roman" panose="02020603050405020304" pitchFamily="18" charset="0"/>
                <a:ea typeface="Open Sans"/>
                <a:cs typeface="Times New Roman" panose="02020603050405020304" pitchFamily="18" charset="0"/>
                <a:sym typeface="Open Sans"/>
              </a:rPr>
              <a:t>“Negative Externality” </a:t>
            </a:r>
            <a:r>
              <a:rPr lang="en-US" sz="3000" dirty="0">
                <a:latin typeface="Times New Roman" panose="02020603050405020304" pitchFamily="18" charset="0"/>
                <a:ea typeface="Open Sans"/>
                <a:cs typeface="Times New Roman" panose="02020603050405020304" pitchFamily="18" charset="0"/>
                <a:sym typeface="Open Sans"/>
              </a:rPr>
              <a:t>free market provides “too much” of                       a bad thing</a:t>
            </a:r>
            <a:r>
              <a:rPr lang="en-US" sz="3200" dirty="0">
                <a:latin typeface="Times New Roman" panose="02020603050405020304" pitchFamily="18" charset="0"/>
                <a:ea typeface="Open Sans"/>
                <a:cs typeface="Times New Roman" panose="02020603050405020304" pitchFamily="18" charset="0"/>
                <a:sym typeface="Open Sans"/>
              </a:rPr>
              <a:t> </a:t>
            </a:r>
            <a:r>
              <a:rPr lang="en-US" sz="2400" dirty="0">
                <a:latin typeface="Times New Roman" panose="02020603050405020304" pitchFamily="18" charset="0"/>
                <a:ea typeface="Open Sans"/>
                <a:cs typeface="Times New Roman" panose="02020603050405020304" pitchFamily="18" charset="0"/>
                <a:sym typeface="Open Sans"/>
              </a:rPr>
              <a:t>(e.g., air pollution.)</a:t>
            </a:r>
          </a:p>
          <a:p>
            <a:pPr marL="914400" indent="-457200">
              <a:lnSpc>
                <a:spcPct val="115000"/>
              </a:lnSpc>
              <a:buFont typeface="Wingdings" panose="05000000000000000000" pitchFamily="2" charset="2"/>
              <a:buChar char="§"/>
            </a:pPr>
            <a:r>
              <a:rPr lang="en-US" sz="3000" b="1" dirty="0">
                <a:latin typeface="Times New Roman" panose="02020603050405020304" pitchFamily="18" charset="0"/>
                <a:ea typeface="Open Sans"/>
                <a:cs typeface="Times New Roman" panose="02020603050405020304" pitchFamily="18" charset="0"/>
                <a:sym typeface="Open Sans"/>
              </a:rPr>
              <a:t>“Positive Externality” </a:t>
            </a:r>
            <a:r>
              <a:rPr lang="en-US" sz="3000" dirty="0">
                <a:latin typeface="Times New Roman" panose="02020603050405020304" pitchFamily="18" charset="0"/>
                <a:ea typeface="Open Sans"/>
                <a:cs typeface="Times New Roman" panose="02020603050405020304" pitchFamily="18" charset="0"/>
                <a:sym typeface="Open Sans"/>
              </a:rPr>
              <a:t>free market provides “too little” of                     a good thing</a:t>
            </a:r>
            <a:r>
              <a:rPr lang="en-US" sz="3200" dirty="0">
                <a:latin typeface="Times New Roman" panose="02020603050405020304" pitchFamily="18" charset="0"/>
                <a:ea typeface="Open Sans"/>
                <a:cs typeface="Times New Roman" panose="02020603050405020304" pitchFamily="18" charset="0"/>
                <a:sym typeface="Open Sans"/>
              </a:rPr>
              <a:t> </a:t>
            </a:r>
            <a:r>
              <a:rPr lang="en-US" sz="2400" dirty="0">
                <a:latin typeface="Times New Roman" panose="02020603050405020304" pitchFamily="18" charset="0"/>
                <a:ea typeface="Open Sans"/>
                <a:cs typeface="Times New Roman" panose="02020603050405020304" pitchFamily="18" charset="0"/>
                <a:sym typeface="Open Sans"/>
              </a:rPr>
              <a:t>(e.g., vaccines.)</a:t>
            </a:r>
          </a:p>
          <a:p>
            <a:pPr marL="457200" algn="ctr">
              <a:lnSpc>
                <a:spcPct val="115000"/>
              </a:lnSpc>
            </a:pPr>
            <a:r>
              <a:rPr lang="en-US" sz="2400" dirty="0">
                <a:latin typeface="Times New Roman" panose="02020603050405020304" pitchFamily="18" charset="0"/>
                <a:ea typeface="Open Sans"/>
                <a:cs typeface="Times New Roman" panose="02020603050405020304" pitchFamily="18" charset="0"/>
                <a:sym typeface="Open Sans"/>
              </a:rPr>
              <a:t>(</a:t>
            </a:r>
            <a:r>
              <a:rPr lang="en-US" sz="2400" i="1" dirty="0">
                <a:latin typeface="Times New Roman" panose="02020603050405020304" pitchFamily="18" charset="0"/>
                <a:ea typeface="Open Sans"/>
                <a:cs typeface="Times New Roman" panose="02020603050405020304" pitchFamily="18" charset="0"/>
                <a:sym typeface="Open Sans"/>
              </a:rPr>
              <a:t>We shall graph these in a moment</a:t>
            </a:r>
            <a:r>
              <a:rPr lang="en-US" sz="2400" dirty="0">
                <a:latin typeface="Times New Roman" panose="02020603050405020304" pitchFamily="18" charset="0"/>
                <a:ea typeface="Open Sans"/>
                <a:cs typeface="Times New Roman" panose="02020603050405020304" pitchFamily="18" charset="0"/>
                <a:sym typeface="Open Sans"/>
              </a:rPr>
              <a:t>)</a:t>
            </a:r>
            <a:endParaRPr lang="en-US" sz="2400" dirty="0">
              <a:latin typeface="Open Sans"/>
              <a:ea typeface="Open Sans"/>
              <a:cs typeface="Open Sans"/>
              <a:sym typeface="Open Sans"/>
            </a:endParaRPr>
          </a:p>
          <a:p>
            <a:pPr marL="685800" marR="0" lvl="0" indent="-685800" rtl="0">
              <a:lnSpc>
                <a:spcPct val="115000"/>
              </a:lnSpc>
              <a:spcBef>
                <a:spcPts val="0"/>
              </a:spcBef>
              <a:spcAft>
                <a:spcPts val="0"/>
              </a:spcAft>
              <a:buFont typeface="Wingdings" panose="05000000000000000000" pitchFamily="2" charset="2"/>
              <a:buChar char="§"/>
            </a:pPr>
            <a:endParaRPr sz="3200" b="1" dirty="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83"/>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713" name="Google Shape;713;p83"/>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714" name="Google Shape;714;p83"/>
          <p:cNvSpPr txBox="1"/>
          <p:nvPr/>
        </p:nvSpPr>
        <p:spPr>
          <a:xfrm>
            <a:off x="0" y="1440891"/>
            <a:ext cx="12192000" cy="4238700"/>
          </a:xfrm>
          <a:prstGeom prst="rect">
            <a:avLst/>
          </a:prstGeom>
          <a:noFill/>
          <a:ln>
            <a:noFill/>
          </a:ln>
        </p:spPr>
        <p:txBody>
          <a:bodyPr spcFirstLastPara="1" wrap="square" lIns="91425" tIns="45700" rIns="91425" bIns="45700" anchor="t" anchorCtr="0">
            <a:noAutofit/>
          </a:bodyPr>
          <a:lstStyle/>
          <a:p>
            <a:pPr marL="685800" marR="0" lvl="0" indent="-685800" algn="ctr" rtl="0">
              <a:lnSpc>
                <a:spcPct val="115000"/>
              </a:lnSpc>
              <a:spcBef>
                <a:spcPts val="0"/>
              </a:spcBef>
              <a:spcAft>
                <a:spcPts val="0"/>
              </a:spcAft>
              <a:buFont typeface="Wingdings" panose="05000000000000000000" pitchFamily="2" charset="2"/>
              <a:buChar char="§"/>
            </a:pPr>
            <a:r>
              <a:rPr lang="en-US" sz="4400" b="1" dirty="0">
                <a:latin typeface="Times New Roman" panose="02020603050405020304" pitchFamily="18" charset="0"/>
                <a:ea typeface="Open Sans"/>
                <a:cs typeface="Times New Roman" panose="02020603050405020304" pitchFamily="18" charset="0"/>
                <a:sym typeface="Open Sans"/>
              </a:rPr>
              <a:t>Market failure often provide the strongest    case for government intervention</a:t>
            </a:r>
          </a:p>
          <a:p>
            <a:pPr marR="0" lvl="0" algn="ctr" rtl="0">
              <a:lnSpc>
                <a:spcPct val="115000"/>
              </a:lnSpc>
              <a:spcBef>
                <a:spcPts val="0"/>
              </a:spcBef>
              <a:spcAft>
                <a:spcPts val="0"/>
              </a:spcAft>
            </a:pPr>
            <a:r>
              <a:rPr lang="en-US" sz="4400" b="1" dirty="0">
                <a:latin typeface="Times New Roman" panose="02020603050405020304" pitchFamily="18" charset="0"/>
                <a:ea typeface="Open Sans"/>
                <a:cs typeface="Times New Roman" panose="02020603050405020304" pitchFamily="18" charset="0"/>
                <a:sym typeface="Open Sans"/>
              </a:rPr>
              <a:t>(</a:t>
            </a:r>
            <a:r>
              <a:rPr lang="en-US" sz="4400" i="1" dirty="0">
                <a:latin typeface="Times New Roman" panose="02020603050405020304" pitchFamily="18" charset="0"/>
                <a:ea typeface="Open Sans"/>
                <a:cs typeface="Times New Roman" panose="02020603050405020304" pitchFamily="18" charset="0"/>
                <a:sym typeface="Open Sans"/>
              </a:rPr>
              <a:t>but</a:t>
            </a:r>
            <a:r>
              <a:rPr lang="en-US" sz="4400" b="1" dirty="0">
                <a:latin typeface="Times New Roman" panose="02020603050405020304" pitchFamily="18" charset="0"/>
                <a:ea typeface="Open Sans"/>
                <a:cs typeface="Times New Roman" panose="02020603050405020304" pitchFamily="18" charset="0"/>
                <a:sym typeface="Open Sans"/>
              </a:rPr>
              <a:t>)                                            </a:t>
            </a:r>
          </a:p>
          <a:p>
            <a:pPr marL="685800" marR="0" lvl="0" indent="-685800" algn="ctr" rtl="0">
              <a:lnSpc>
                <a:spcPct val="115000"/>
              </a:lnSpc>
              <a:spcBef>
                <a:spcPts val="0"/>
              </a:spcBef>
              <a:spcAft>
                <a:spcPts val="0"/>
              </a:spcAft>
              <a:buFont typeface="Wingdings" panose="05000000000000000000" pitchFamily="2" charset="2"/>
              <a:buChar char="§"/>
            </a:pPr>
            <a:r>
              <a:rPr lang="en-US" sz="4400" b="1" dirty="0">
                <a:latin typeface="Times New Roman" panose="02020603050405020304" pitchFamily="18" charset="0"/>
                <a:ea typeface="Open Sans"/>
                <a:cs typeface="Times New Roman" panose="02020603050405020304" pitchFamily="18" charset="0"/>
                <a:sym typeface="Open Sans"/>
              </a:rPr>
              <a:t>Intervention does </a:t>
            </a:r>
            <a:r>
              <a:rPr lang="en-US" sz="4400" b="1" u="sng" dirty="0">
                <a:latin typeface="Times New Roman" panose="02020603050405020304" pitchFamily="18" charset="0"/>
                <a:ea typeface="Open Sans"/>
                <a:cs typeface="Times New Roman" panose="02020603050405020304" pitchFamily="18" charset="0"/>
                <a:sym typeface="Open Sans"/>
              </a:rPr>
              <a:t>not</a:t>
            </a:r>
            <a:r>
              <a:rPr lang="en-US" sz="4400" b="1" dirty="0">
                <a:latin typeface="Times New Roman" panose="02020603050405020304" pitchFamily="18" charset="0"/>
                <a:ea typeface="Open Sans"/>
                <a:cs typeface="Times New Roman" panose="02020603050405020304" pitchFamily="18" charset="0"/>
                <a:sym typeface="Open Sans"/>
              </a:rPr>
              <a:t> guarantee                  improvement of the situation.</a:t>
            </a:r>
            <a:endParaRPr sz="4400" b="1" dirty="0">
              <a:latin typeface="Times New Roman" panose="02020603050405020304" pitchFamily="18" charset="0"/>
              <a:ea typeface="Open Sans"/>
              <a:cs typeface="Times New Roman" panose="02020603050405020304" pitchFamily="18" charset="0"/>
              <a:sym typeface="Open Sans"/>
            </a:endParaRPr>
          </a:p>
          <a:p>
            <a:pPr marL="0" marR="0" lvl="0" indent="0" algn="ctr" rtl="0">
              <a:lnSpc>
                <a:spcPct val="115000"/>
              </a:lnSpc>
              <a:spcBef>
                <a:spcPts val="0"/>
              </a:spcBef>
              <a:spcAft>
                <a:spcPts val="0"/>
              </a:spcAft>
              <a:buNone/>
            </a:pPr>
            <a:endParaRPr sz="2500" b="1" dirty="0">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1"/>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695" name="Google Shape;695;p81"/>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696" name="Google Shape;696;p81"/>
          <p:cNvSpPr txBox="1"/>
          <p:nvPr/>
        </p:nvSpPr>
        <p:spPr>
          <a:xfrm>
            <a:off x="319075" y="1023482"/>
            <a:ext cx="11872925" cy="1160813"/>
          </a:xfrm>
          <a:prstGeom prst="rect">
            <a:avLst/>
          </a:prstGeom>
          <a:noFill/>
          <a:ln>
            <a:noFill/>
          </a:ln>
        </p:spPr>
        <p:txBody>
          <a:bodyPr spcFirstLastPara="1" wrap="square" lIns="91425" tIns="45700" rIns="91425" bIns="45700" anchor="t" anchorCtr="0">
            <a:noAutofit/>
          </a:bodyPr>
          <a:lstStyle/>
          <a:p>
            <a:pPr algn="ctr">
              <a:lnSpc>
                <a:spcPct val="115000"/>
              </a:lnSpc>
            </a:pPr>
            <a:r>
              <a:rPr lang="en-US" sz="3200" b="1" dirty="0">
                <a:solidFill>
                  <a:srgbClr val="00262C"/>
                </a:solidFill>
                <a:latin typeface="Times New Roman" panose="02020603050405020304" pitchFamily="18" charset="0"/>
                <a:ea typeface="Open Sans"/>
                <a:cs typeface="Times New Roman" panose="02020603050405020304" pitchFamily="18" charset="0"/>
                <a:sym typeface="Open Sans"/>
              </a:rPr>
              <a:t>FIVE COMMON SOURCES OF MARKET FAILURE:               </a:t>
            </a:r>
            <a:r>
              <a:rPr lang="en-US" sz="2000" b="1" dirty="0">
                <a:solidFill>
                  <a:srgbClr val="00262C"/>
                </a:solidFill>
                <a:latin typeface="Times New Roman" panose="02020603050405020304" pitchFamily="18" charset="0"/>
                <a:ea typeface="Open Sans"/>
                <a:cs typeface="Times New Roman" panose="02020603050405020304" pitchFamily="18" charset="0"/>
                <a:sym typeface="Open Sans"/>
              </a:rPr>
              <a:t>(</a:t>
            </a:r>
            <a:r>
              <a:rPr lang="en-US" sz="2000" dirty="0">
                <a:solidFill>
                  <a:srgbClr val="00262C"/>
                </a:solidFill>
                <a:latin typeface="Times New Roman" panose="02020603050405020304" pitchFamily="18" charset="0"/>
                <a:ea typeface="Open Sans"/>
                <a:cs typeface="Times New Roman" panose="02020603050405020304" pitchFamily="18" charset="0"/>
                <a:sym typeface="Open Sans"/>
              </a:rPr>
              <a:t>i.e.,</a:t>
            </a:r>
            <a:r>
              <a:rPr lang="en-US" sz="2000" b="1" dirty="0">
                <a:solidFill>
                  <a:srgbClr val="00262C"/>
                </a:solidFill>
                <a:latin typeface="Times New Roman" panose="02020603050405020304" pitchFamily="18" charset="0"/>
                <a:ea typeface="Open Sans"/>
                <a:cs typeface="Times New Roman" panose="02020603050405020304" pitchFamily="18" charset="0"/>
                <a:sym typeface="Open Sans"/>
              </a:rPr>
              <a:t> </a:t>
            </a:r>
            <a:r>
              <a:rPr lang="en-US" sz="2000" dirty="0">
                <a:latin typeface="Times New Roman" panose="02020603050405020304" pitchFamily="18" charset="0"/>
                <a:cs typeface="Times New Roman" panose="02020603050405020304" pitchFamily="18" charset="0"/>
              </a:rPr>
              <a:t>diminished total economic surplus).</a:t>
            </a:r>
          </a:p>
          <a:p>
            <a:pPr marL="0" marR="0" lvl="0" indent="0" rtl="0">
              <a:lnSpc>
                <a:spcPct val="115000"/>
              </a:lnSpc>
              <a:spcBef>
                <a:spcPts val="0"/>
              </a:spcBef>
              <a:spcAft>
                <a:spcPts val="0"/>
              </a:spcAft>
              <a:buNone/>
            </a:pPr>
            <a:endParaRPr sz="600" b="1" dirty="0">
              <a:solidFill>
                <a:srgbClr val="00262C"/>
              </a:solidFill>
              <a:latin typeface="Open Sans"/>
              <a:ea typeface="Open Sans"/>
              <a:cs typeface="Open Sans"/>
              <a:sym typeface="Open Sans"/>
            </a:endParaRPr>
          </a:p>
          <a:p>
            <a:pPr marL="0" marR="0" lvl="0" indent="0" rtl="0">
              <a:lnSpc>
                <a:spcPct val="115000"/>
              </a:lnSpc>
              <a:spcBef>
                <a:spcPts val="0"/>
              </a:spcBef>
              <a:spcAft>
                <a:spcPts val="0"/>
              </a:spcAft>
              <a:buNone/>
            </a:pPr>
            <a:endParaRPr sz="2500" b="1" dirty="0">
              <a:latin typeface="Open Sans"/>
              <a:ea typeface="Open Sans"/>
              <a:cs typeface="Open Sans"/>
              <a:sym typeface="Open Sans"/>
            </a:endParaRPr>
          </a:p>
        </p:txBody>
      </p:sp>
      <p:cxnSp>
        <p:nvCxnSpPr>
          <p:cNvPr id="697" name="Google Shape;697;p81"/>
          <p:cNvCxnSpPr/>
          <p:nvPr/>
        </p:nvCxnSpPr>
        <p:spPr>
          <a:xfrm>
            <a:off x="4337612" y="2204478"/>
            <a:ext cx="4249200" cy="0"/>
          </a:xfrm>
          <a:prstGeom prst="straightConnector1">
            <a:avLst/>
          </a:prstGeom>
          <a:noFill/>
          <a:ln w="28575" cap="flat" cmpd="sng">
            <a:solidFill>
              <a:srgbClr val="00262C"/>
            </a:solidFill>
            <a:prstDash val="solid"/>
            <a:miter lim="800000"/>
            <a:headEnd type="none" w="sm" len="sm"/>
            <a:tailEnd type="none" w="sm" len="sm"/>
          </a:ln>
        </p:spPr>
      </p:cxnSp>
      <p:sp>
        <p:nvSpPr>
          <p:cNvPr id="698" name="Google Shape;698;p81"/>
          <p:cNvSpPr txBox="1"/>
          <p:nvPr/>
        </p:nvSpPr>
        <p:spPr>
          <a:xfrm>
            <a:off x="484964" y="2752688"/>
            <a:ext cx="11277600" cy="2176500"/>
          </a:xfrm>
          <a:prstGeom prst="rect">
            <a:avLst/>
          </a:prstGeom>
          <a:noFill/>
          <a:ln>
            <a:noFill/>
          </a:ln>
        </p:spPr>
        <p:txBody>
          <a:bodyPr spcFirstLastPara="1" wrap="square" lIns="91425" tIns="91425" rIns="91425" bIns="91425" anchor="ctr" anchorCtr="0">
            <a:noAutofit/>
          </a:bodyPr>
          <a:lstStyle/>
          <a:p>
            <a:pPr marL="457200" lvl="0" indent="-457200" rtl="0">
              <a:lnSpc>
                <a:spcPct val="115000"/>
              </a:lnSpc>
              <a:spcBef>
                <a:spcPts val="0"/>
              </a:spcBef>
              <a:spcAft>
                <a:spcPts val="0"/>
              </a:spcAft>
              <a:buAutoNum type="arabicPeriod"/>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Profit maximization by a firm with a lge. percentage (%) of mkt power.</a:t>
            </a:r>
          </a:p>
          <a:p>
            <a:pPr marL="457200" lvl="0" indent="-457200" rtl="0">
              <a:lnSpc>
                <a:spcPct val="115000"/>
              </a:lnSpc>
              <a:spcBef>
                <a:spcPts val="0"/>
              </a:spcBef>
              <a:spcAft>
                <a:spcPts val="0"/>
              </a:spcAft>
              <a:buAutoNum type="arabicPeriod"/>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Market provision of public goods.</a:t>
            </a:r>
          </a:p>
          <a:p>
            <a:pPr marL="457200" lvl="0" indent="-457200">
              <a:lnSpc>
                <a:spcPct val="115000"/>
              </a:lnSpc>
              <a:buAutoNum type="arabicPeriod"/>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Tragedy of the commons </a:t>
            </a:r>
            <a:r>
              <a:rPr lang="en-US" sz="2800" dirty="0">
                <a:latin typeface="Times New Roman" panose="02020603050405020304" pitchFamily="18" charset="0"/>
                <a:cs typeface="Times New Roman" panose="02020603050405020304" pitchFamily="18" charset="0"/>
              </a:rPr>
              <a:t>(e.g., depletion of non-renewable resources)</a:t>
            </a:r>
            <a:endParaRPr lang="en-US" sz="2800" dirty="0">
              <a:solidFill>
                <a:schemeClr val="dk1"/>
              </a:solidFill>
              <a:latin typeface="Times New Roman" panose="02020603050405020304" pitchFamily="18" charset="0"/>
              <a:ea typeface="Open Sans"/>
              <a:cs typeface="Times New Roman" panose="02020603050405020304" pitchFamily="18" charset="0"/>
              <a:sym typeface="Open Sans"/>
            </a:endParaRPr>
          </a:p>
          <a:p>
            <a:pPr marL="457200" lvl="0" indent="-457200" rtl="0">
              <a:lnSpc>
                <a:spcPct val="115000"/>
              </a:lnSpc>
              <a:spcBef>
                <a:spcPts val="0"/>
              </a:spcBef>
              <a:spcAft>
                <a:spcPts val="0"/>
              </a:spcAft>
              <a:buAutoNum type="arabicPeriod"/>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Market provision of goods that generate externalities.</a:t>
            </a:r>
          </a:p>
          <a:p>
            <a:pPr marL="457200" lvl="0" indent="-457200" rtl="0">
              <a:lnSpc>
                <a:spcPct val="115000"/>
              </a:lnSpc>
              <a:spcBef>
                <a:spcPts val="0"/>
              </a:spcBef>
              <a:spcAft>
                <a:spcPts val="0"/>
              </a:spcAft>
              <a:buAutoNum type="arabicPeriod"/>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Lack of information or asymmetric [unequal] info. in the market</a:t>
            </a:r>
            <a:r>
              <a:rPr lang="en-US" sz="2800" dirty="0">
                <a:solidFill>
                  <a:schemeClr val="dk1"/>
                </a:solidFill>
                <a:latin typeface="Open Sans"/>
                <a:ea typeface="Open Sans"/>
                <a:cs typeface="Open Sans"/>
                <a:sym typeface="Open Sans"/>
              </a:rPr>
              <a:t>.</a:t>
            </a:r>
            <a:endParaRPr sz="2800" dirty="0">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43"/>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dirty="0">
                <a:solidFill>
                  <a:schemeClr val="lt1"/>
                </a:solidFill>
                <a:latin typeface="Open Sans SemiBold"/>
                <a:ea typeface="Open Sans SemiBold"/>
                <a:cs typeface="Open Sans SemiBold"/>
                <a:sym typeface="Open Sans SemiBold"/>
              </a:rPr>
              <a:t>          KENNESAW STATE UNIVERSITY  |  COLES COLLEGE OF BUSINESS</a:t>
            </a:r>
            <a:endParaRPr sz="1500" dirty="0"/>
          </a:p>
        </p:txBody>
      </p:sp>
      <p:sp>
        <p:nvSpPr>
          <p:cNvPr id="303" name="Google Shape;303;p43"/>
          <p:cNvSpPr txBox="1"/>
          <p:nvPr/>
        </p:nvSpPr>
        <p:spPr>
          <a:xfrm>
            <a:off x="30937" y="1092648"/>
            <a:ext cx="12192000" cy="24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400" b="1" dirty="0">
                <a:solidFill>
                  <a:srgbClr val="293E1A"/>
                </a:solidFill>
                <a:latin typeface="Times New Roman" panose="02020603050405020304" pitchFamily="18" charset="0"/>
                <a:ea typeface="Open Sans"/>
                <a:cs typeface="Times New Roman" panose="02020603050405020304" pitchFamily="18" charset="0"/>
                <a:sym typeface="Open Sans"/>
              </a:rPr>
              <a:t>FOUR MARKET STRUCTURES</a:t>
            </a:r>
            <a:endParaRPr sz="3400" b="1" dirty="0">
              <a:solidFill>
                <a:srgbClr val="293E1A"/>
              </a:solidFill>
              <a:latin typeface="Times New Roman" panose="02020603050405020304" pitchFamily="18" charset="0"/>
              <a:ea typeface="Open Sans"/>
              <a:cs typeface="Times New Roman" panose="02020603050405020304" pitchFamily="18" charset="0"/>
              <a:sym typeface="Open Sans"/>
            </a:endParaRPr>
          </a:p>
        </p:txBody>
      </p:sp>
      <p:cxnSp>
        <p:nvCxnSpPr>
          <p:cNvPr id="304" name="Google Shape;304;p43"/>
          <p:cNvCxnSpPr/>
          <p:nvPr/>
        </p:nvCxnSpPr>
        <p:spPr>
          <a:xfrm>
            <a:off x="3971400" y="3224464"/>
            <a:ext cx="4249200" cy="0"/>
          </a:xfrm>
          <a:prstGeom prst="straightConnector1">
            <a:avLst/>
          </a:prstGeom>
          <a:noFill/>
          <a:ln w="28575" cap="flat" cmpd="sng">
            <a:solidFill>
              <a:srgbClr val="00262C"/>
            </a:solidFill>
            <a:prstDash val="solid"/>
            <a:miter lim="800000"/>
            <a:headEnd type="none" w="sm" len="sm"/>
            <a:tailEnd type="none" w="sm" len="sm"/>
          </a:ln>
        </p:spPr>
      </p:cxnSp>
      <p:sp>
        <p:nvSpPr>
          <p:cNvPr id="305" name="Google Shape;305;p43"/>
          <p:cNvSpPr txBox="1"/>
          <p:nvPr/>
        </p:nvSpPr>
        <p:spPr>
          <a:xfrm>
            <a:off x="219431" y="2362571"/>
            <a:ext cx="11941632" cy="1033959"/>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2400" dirty="0">
                <a:solidFill>
                  <a:srgbClr val="293E1A"/>
                </a:solidFill>
                <a:latin typeface="Times New Roman" panose="02020603050405020304" pitchFamily="18" charset="0"/>
                <a:ea typeface="Open Sans SemiBold"/>
                <a:cs typeface="Times New Roman" panose="02020603050405020304" pitchFamily="18" charset="0"/>
                <a:sym typeface="Open Sans SemiBold"/>
              </a:rPr>
              <a:t>(Key Difference: </a:t>
            </a:r>
            <a:r>
              <a:rPr lang="en-US" sz="2400" dirty="0">
                <a:latin typeface="Times New Roman" panose="02020603050405020304" pitchFamily="18" charset="0"/>
                <a:ea typeface="Open Sans SemiBold"/>
                <a:cs typeface="Times New Roman" panose="02020603050405020304" pitchFamily="18" charset="0"/>
                <a:sym typeface="Open Sans SemiBold"/>
              </a:rPr>
              <a:t>level of </a:t>
            </a:r>
            <a:r>
              <a:rPr lang="en-US" sz="2400" b="1" dirty="0">
                <a:latin typeface="Times New Roman" panose="02020603050405020304" pitchFamily="18" charset="0"/>
                <a:ea typeface="Open Sans"/>
                <a:cs typeface="Times New Roman" panose="02020603050405020304" pitchFamily="18" charset="0"/>
                <a:sym typeface="Open Sans"/>
              </a:rPr>
              <a:t>market power</a:t>
            </a:r>
            <a:r>
              <a:rPr lang="en-US" sz="2400" dirty="0">
                <a:latin typeface="Times New Roman" panose="02020603050405020304" pitchFamily="18" charset="0"/>
                <a:ea typeface="Open Sans SemiBold"/>
                <a:cs typeface="Times New Roman" panose="02020603050405020304" pitchFamily="18" charset="0"/>
                <a:sym typeface="Open Sans SemiBold"/>
              </a:rPr>
              <a:t> granted to the firm)</a:t>
            </a:r>
            <a:endParaRPr sz="24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2" name="Rectangle 1"/>
          <p:cNvSpPr/>
          <p:nvPr/>
        </p:nvSpPr>
        <p:spPr>
          <a:xfrm>
            <a:off x="125184" y="3510580"/>
            <a:ext cx="12191999" cy="2185214"/>
          </a:xfrm>
          <a:prstGeom prst="rect">
            <a:avLst/>
          </a:prstGeom>
        </p:spPr>
        <p:txBody>
          <a:bodyPr wrap="square">
            <a:spAutoFit/>
          </a:bodyPr>
          <a:lstStyle/>
          <a:p>
            <a:pPr lvl="0">
              <a:tabLst>
                <a:tab pos="1828800" algn="l"/>
              </a:tabLst>
            </a:pPr>
            <a:r>
              <a:rPr lang="en-US" sz="2700" b="1" dirty="0">
                <a:solidFill>
                  <a:srgbClr val="293E1A"/>
                </a:solidFill>
                <a:latin typeface="Times New Roman" panose="02020603050405020304" pitchFamily="18" charset="0"/>
                <a:cs typeface="Times New Roman" panose="02020603050405020304" pitchFamily="18" charset="0"/>
              </a:rPr>
              <a:t>Seller with market power has </a:t>
            </a:r>
            <a:r>
              <a:rPr lang="en-US" sz="2700" b="1" u="sng" dirty="0">
                <a:solidFill>
                  <a:srgbClr val="293E1A"/>
                </a:solidFill>
                <a:latin typeface="Times New Roman" panose="02020603050405020304" pitchFamily="18" charset="0"/>
                <a:cs typeface="Times New Roman" panose="02020603050405020304" pitchFamily="18" charset="0"/>
              </a:rPr>
              <a:t>some</a:t>
            </a:r>
            <a:r>
              <a:rPr lang="en-US" sz="2700" b="1" dirty="0">
                <a:solidFill>
                  <a:srgbClr val="293E1A"/>
                </a:solidFill>
                <a:latin typeface="Times New Roman" panose="02020603050405020304" pitchFamily="18" charset="0"/>
                <a:cs typeface="Times New Roman" panose="02020603050405020304" pitchFamily="18" charset="0"/>
              </a:rPr>
              <a:t> control over the price of its output, as it: </a:t>
            </a:r>
            <a:endParaRPr lang="en-US" sz="2700" b="1" dirty="0">
              <a:latin typeface="Times New Roman" panose="02020603050405020304" pitchFamily="18" charset="0"/>
              <a:cs typeface="Times New Roman" panose="02020603050405020304" pitchFamily="18" charset="0"/>
            </a:endParaRPr>
          </a:p>
          <a:p>
            <a:pPr marL="1600200" lvl="0" indent="-685800">
              <a:buAutoNum type="romanLcParenBoth"/>
              <a:tabLst>
                <a:tab pos="1371600" algn="l"/>
              </a:tabLst>
            </a:pPr>
            <a:r>
              <a:rPr lang="en-US" sz="2700" dirty="0">
                <a:latin typeface="Times New Roman" panose="02020603050405020304" pitchFamily="18" charset="0"/>
                <a:cs typeface="Times New Roman" panose="02020603050405020304" pitchFamily="18" charset="0"/>
              </a:rPr>
              <a:t>loses some (but not all) customers if it slightly increases price, and;</a:t>
            </a:r>
          </a:p>
          <a:p>
            <a:pPr marL="914400" lvl="0">
              <a:tabLst>
                <a:tab pos="1600200" algn="l"/>
              </a:tabLst>
            </a:pPr>
            <a:r>
              <a:rPr lang="en-US" sz="2700" dirty="0">
                <a:latin typeface="Times New Roman" panose="02020603050405020304" pitchFamily="18" charset="0"/>
                <a:cs typeface="Times New Roman" panose="02020603050405020304" pitchFamily="18" charset="0"/>
              </a:rPr>
              <a:t>(ii)  	must decrease price if it wants to increase quantity sold. </a:t>
            </a:r>
          </a:p>
          <a:p>
            <a:pPr lvl="0" algn="ctr" defTabSz="574675">
              <a:tabLst>
                <a:tab pos="461963" algn="l"/>
              </a:tabLst>
            </a:pPr>
            <a:r>
              <a:rPr lang="en-US" sz="2700" b="1" dirty="0">
                <a:latin typeface="Times New Roman" panose="02020603050405020304" pitchFamily="18" charset="0"/>
                <a:cs typeface="Times New Roman" panose="02020603050405020304" pitchFamily="18" charset="0"/>
              </a:rPr>
              <a:t>	 	</a:t>
            </a:r>
          </a:p>
          <a:p>
            <a:pPr lvl="0" algn="ctr" defTabSz="574675">
              <a:tabLst>
                <a:tab pos="461963" algn="l"/>
              </a:tabLst>
            </a:pPr>
            <a:r>
              <a:rPr lang="en-US" sz="2700" b="1" dirty="0">
                <a:latin typeface="Times New Roman" panose="02020603050405020304" pitchFamily="18" charset="0"/>
                <a:cs typeface="Times New Roman" panose="02020603050405020304" pitchFamily="18" charset="0"/>
              </a:rPr>
              <a:t>NOTE: </a:t>
            </a:r>
            <a:r>
              <a:rPr lang="en-US" sz="2700" dirty="0">
                <a:latin typeface="Times New Roman" panose="02020603050405020304" pitchFamily="18" charset="0"/>
                <a:cs typeface="Times New Roman" panose="02020603050405020304" pitchFamily="18" charset="0"/>
              </a:rPr>
              <a:t>Sellers create some level of market power through </a:t>
            </a:r>
            <a:r>
              <a:rPr lang="en-US" sz="2700" u="sng" dirty="0">
                <a:latin typeface="Times New Roman" panose="02020603050405020304" pitchFamily="18" charset="0"/>
                <a:cs typeface="Times New Roman" panose="02020603050405020304" pitchFamily="18" charset="0"/>
              </a:rPr>
              <a:t>product differentiation.</a:t>
            </a:r>
          </a:p>
        </p:txBody>
      </p:sp>
      <p:sp>
        <p:nvSpPr>
          <p:cNvPr id="7" name="Google Shape;271;p41">
            <a:extLst>
              <a:ext uri="{FF2B5EF4-FFF2-40B4-BE49-F238E27FC236}">
                <a16:creationId xmlns:a16="http://schemas.microsoft.com/office/drawing/2014/main" id="{0C97D735-C01D-6B1E-1BA8-30FA2CC3FAC6}"/>
              </a:ext>
            </a:extLst>
          </p:cNvPr>
          <p:cNvSpPr/>
          <p:nvPr/>
        </p:nvSpPr>
        <p:spPr>
          <a:xfrm>
            <a:off x="385514" y="160219"/>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CADA96A2-639F-2DF9-BFC1-4B010F58567A}"/>
              </a:ext>
            </a:extLst>
          </p:cNvPr>
          <p:cNvPicPr>
            <a:picLocks noChangeAspect="1"/>
          </p:cNvPicPr>
          <p:nvPr/>
        </p:nvPicPr>
        <p:blipFill>
          <a:blip r:embed="rId3"/>
          <a:stretch>
            <a:fillRect/>
          </a:stretch>
        </p:blipFill>
        <p:spPr>
          <a:xfrm>
            <a:off x="2225842" y="1092648"/>
            <a:ext cx="7928811" cy="9542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3"/>
                                        </p:tgtEl>
                                        <p:attrNameLst>
                                          <p:attrName>style.visibility</p:attrName>
                                        </p:attrNameLst>
                                      </p:cBhvr>
                                      <p:to>
                                        <p:strVal val="visible"/>
                                      </p:to>
                                    </p:set>
                                    <p:anim calcmode="lin" valueType="num">
                                      <p:cBhvr additive="base">
                                        <p:cTn id="13" dur="500" fill="hold"/>
                                        <p:tgtEl>
                                          <p:spTgt spid="303"/>
                                        </p:tgtEl>
                                        <p:attrNameLst>
                                          <p:attrName>ppt_x</p:attrName>
                                        </p:attrNameLst>
                                      </p:cBhvr>
                                      <p:tavLst>
                                        <p:tav tm="0">
                                          <p:val>
                                            <p:strVal val="#ppt_x"/>
                                          </p:val>
                                        </p:tav>
                                        <p:tav tm="100000">
                                          <p:val>
                                            <p:strVal val="#ppt_x"/>
                                          </p:val>
                                        </p:tav>
                                      </p:tavLst>
                                    </p:anim>
                                    <p:anim calcmode="lin" valueType="num">
                                      <p:cBhvr additive="base">
                                        <p:cTn id="14"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5"/>
                                        </p:tgtEl>
                                        <p:attrNameLst>
                                          <p:attrName>style.visibility</p:attrName>
                                        </p:attrNameLst>
                                      </p:cBhvr>
                                      <p:to>
                                        <p:strVal val="visible"/>
                                      </p:to>
                                    </p:set>
                                    <p:anim calcmode="lin" valueType="num">
                                      <p:cBhvr additive="base">
                                        <p:cTn id="19" dur="500" fill="hold"/>
                                        <p:tgtEl>
                                          <p:spTgt spid="305"/>
                                        </p:tgtEl>
                                        <p:attrNameLst>
                                          <p:attrName>ppt_x</p:attrName>
                                        </p:attrNameLst>
                                      </p:cBhvr>
                                      <p:tavLst>
                                        <p:tav tm="0">
                                          <p:val>
                                            <p:strVal val="#ppt_x"/>
                                          </p:val>
                                        </p:tav>
                                        <p:tav tm="100000">
                                          <p:val>
                                            <p:strVal val="#ppt_x"/>
                                          </p:val>
                                        </p:tav>
                                      </p:tavLst>
                                    </p:anim>
                                    <p:anim calcmode="lin" valueType="num">
                                      <p:cBhvr additive="base">
                                        <p:cTn id="20" dur="500" fill="hold"/>
                                        <p:tgtEl>
                                          <p:spTgt spid="30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5"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0D318C4A-D0A6-C7F6-12CD-E4F4AA7A26FC}"/>
            </a:ext>
          </a:extLst>
        </p:cNvPr>
        <p:cNvGrpSpPr/>
        <p:nvPr/>
      </p:nvGrpSpPr>
      <p:grpSpPr>
        <a:xfrm>
          <a:off x="0" y="0"/>
          <a:ext cx="0" cy="0"/>
          <a:chOff x="0" y="0"/>
          <a:chExt cx="0" cy="0"/>
        </a:xfrm>
      </p:grpSpPr>
      <p:sp>
        <p:nvSpPr>
          <p:cNvPr id="694" name="Google Shape;694;p81">
            <a:extLst>
              <a:ext uri="{FF2B5EF4-FFF2-40B4-BE49-F238E27FC236}">
                <a16:creationId xmlns:a16="http://schemas.microsoft.com/office/drawing/2014/main" id="{E7A31B09-A78D-05A3-1B3A-1143CFB6AAB6}"/>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695" name="Google Shape;695;p81">
            <a:extLst>
              <a:ext uri="{FF2B5EF4-FFF2-40B4-BE49-F238E27FC236}">
                <a16:creationId xmlns:a16="http://schemas.microsoft.com/office/drawing/2014/main" id="{238B4C3E-2A25-4951-8703-E4536D371F13}"/>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5" name="TextBox 4">
            <a:extLst>
              <a:ext uri="{FF2B5EF4-FFF2-40B4-BE49-F238E27FC236}">
                <a16:creationId xmlns:a16="http://schemas.microsoft.com/office/drawing/2014/main" id="{4F002E93-DB26-25C2-D437-9A5F7082B58F}"/>
              </a:ext>
            </a:extLst>
          </p:cNvPr>
          <p:cNvSpPr txBox="1"/>
          <p:nvPr/>
        </p:nvSpPr>
        <p:spPr>
          <a:xfrm>
            <a:off x="959556" y="1049726"/>
            <a:ext cx="10487378" cy="4616648"/>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“Market Failure” can be described as a situation in which …</a:t>
            </a:r>
          </a:p>
          <a:p>
            <a:pPr marL="342900" indent="-342900">
              <a:buFont typeface="+mj-lt"/>
              <a:buAutoNum type="alphaLcPeriod"/>
            </a:pPr>
            <a:r>
              <a:rPr lang="en-US" sz="2800" dirty="0">
                <a:latin typeface="Times New Roman" panose="02020603050405020304" pitchFamily="18" charset="0"/>
                <a:cs typeface="Times New Roman" panose="02020603050405020304" pitchFamily="18" charset="0"/>
              </a:rPr>
              <a:t>a single seller of a good has substantial control over the price of the good.</a:t>
            </a:r>
          </a:p>
          <a:p>
            <a:pPr marL="342900" indent="-342900">
              <a:buAutoNum type="alphaLcPeriod" startAt="2"/>
            </a:pPr>
            <a:r>
              <a:rPr lang="en-US" sz="2800" dirty="0">
                <a:latin typeface="Times New Roman" panose="02020603050405020304" pitchFamily="18" charset="0"/>
                <a:cs typeface="Times New Roman" panose="02020603050405020304" pitchFamily="18" charset="0"/>
              </a:rPr>
              <a:t>the “free market outcome” is NOT efficient </a:t>
            </a:r>
          </a:p>
          <a:p>
            <a:pPr marL="342900" indent="-342900">
              <a:buAutoNum type="alphaLcPeriod" startAt="2"/>
            </a:pPr>
            <a:r>
              <a:rPr lang="en-US" sz="2800" dirty="0">
                <a:latin typeface="Times New Roman" panose="02020603050405020304" pitchFamily="18" charset="0"/>
                <a:cs typeface="Times New Roman" panose="02020603050405020304" pitchFamily="18" charset="0"/>
              </a:rPr>
              <a:t>government intervention leads to a greater Deadweight-Loss than does the “free market outcome.”</a:t>
            </a:r>
          </a:p>
          <a:p>
            <a:pPr marL="342900" indent="-342900">
              <a:buAutoNum type="alphaLcPeriod" startAt="2"/>
            </a:pPr>
            <a:r>
              <a:rPr lang="en-US" sz="2800" dirty="0">
                <a:latin typeface="Times New Roman" panose="02020603050405020304" pitchFamily="18" charset="0"/>
                <a:cs typeface="Times New Roman" panose="02020603050405020304" pitchFamily="18" charset="0"/>
              </a:rPr>
              <a:t>government imposes progressive taxes, in order to indirectly redistribute income.</a:t>
            </a:r>
          </a:p>
          <a:p>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Answer: B</a:t>
            </a:r>
          </a:p>
          <a:p>
            <a:r>
              <a:rPr lang="en-US" dirty="0"/>
              <a:t> </a:t>
            </a:r>
          </a:p>
        </p:txBody>
      </p:sp>
    </p:spTree>
    <p:extLst>
      <p:ext uri="{BB962C8B-B14F-4D97-AF65-F5344CB8AC3E}">
        <p14:creationId xmlns:p14="http://schemas.microsoft.com/office/powerpoint/2010/main" val="17612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3">
          <a:extLst>
            <a:ext uri="{FF2B5EF4-FFF2-40B4-BE49-F238E27FC236}">
              <a16:creationId xmlns:a16="http://schemas.microsoft.com/office/drawing/2014/main" id="{A119A41F-41C5-95A8-5B66-482AC7BCA91A}"/>
            </a:ext>
          </a:extLst>
        </p:cNvPr>
        <p:cNvGrpSpPr/>
        <p:nvPr/>
      </p:nvGrpSpPr>
      <p:grpSpPr>
        <a:xfrm>
          <a:off x="0" y="0"/>
          <a:ext cx="0" cy="0"/>
          <a:chOff x="0" y="0"/>
          <a:chExt cx="0" cy="0"/>
        </a:xfrm>
      </p:grpSpPr>
      <p:sp>
        <p:nvSpPr>
          <p:cNvPr id="694" name="Google Shape;694;p81">
            <a:extLst>
              <a:ext uri="{FF2B5EF4-FFF2-40B4-BE49-F238E27FC236}">
                <a16:creationId xmlns:a16="http://schemas.microsoft.com/office/drawing/2014/main" id="{EEA2188A-70BA-2C5D-3DEA-97F994218F8C}"/>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695" name="Google Shape;695;p81">
            <a:extLst>
              <a:ext uri="{FF2B5EF4-FFF2-40B4-BE49-F238E27FC236}">
                <a16:creationId xmlns:a16="http://schemas.microsoft.com/office/drawing/2014/main" id="{D3788584-991C-383E-44D4-044C851729D8}"/>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6" name="TextBox 5">
            <a:extLst>
              <a:ext uri="{FF2B5EF4-FFF2-40B4-BE49-F238E27FC236}">
                <a16:creationId xmlns:a16="http://schemas.microsoft.com/office/drawing/2014/main" id="{B0BA2394-B4B0-328C-19B0-BB95E6251951}"/>
              </a:ext>
            </a:extLst>
          </p:cNvPr>
          <p:cNvSpPr txBox="1"/>
          <p:nvPr/>
        </p:nvSpPr>
        <p:spPr>
          <a:xfrm>
            <a:off x="903112" y="1266125"/>
            <a:ext cx="10600266" cy="4031873"/>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Which of the following is a common source of “Market Failure”?</a:t>
            </a:r>
            <a:r>
              <a:rPr lang="en-US" sz="3200" dirty="0">
                <a:latin typeface="Times New Roman" panose="02020603050405020304" pitchFamily="18" charset="0"/>
                <a:cs typeface="Times New Roman" panose="02020603050405020304" pitchFamily="18" charset="0"/>
              </a:rPr>
              <a:t>	</a:t>
            </a:r>
          </a:p>
          <a:p>
            <a:pPr marL="342900" indent="-342900">
              <a:buFont typeface="+mj-lt"/>
              <a:buAutoNum type="alphaLcPeriod"/>
            </a:pPr>
            <a:r>
              <a:rPr lang="en-US" sz="3200" dirty="0">
                <a:latin typeface="Times New Roman" panose="02020603050405020304" pitchFamily="18" charset="0"/>
                <a:cs typeface="Times New Roman" panose="02020603050405020304" pitchFamily="18" charset="0"/>
              </a:rPr>
              <a:t>Pricing by firms with market power.	</a:t>
            </a:r>
          </a:p>
          <a:p>
            <a:pPr marL="342900" indent="-342900">
              <a:buAutoNum type="alphaLcPeriod" startAt="2"/>
            </a:pPr>
            <a:r>
              <a:rPr lang="en-US" sz="3200" dirty="0">
                <a:latin typeface="Times New Roman" panose="02020603050405020304" pitchFamily="18" charset="0"/>
                <a:cs typeface="Times New Roman" panose="02020603050405020304" pitchFamily="18" charset="0"/>
              </a:rPr>
              <a:t>Market provision of private goods.</a:t>
            </a:r>
          </a:p>
          <a:p>
            <a:pPr marL="342900" indent="-342900">
              <a:buAutoNum type="alphaLcPeriod" startAt="2"/>
            </a:pPr>
            <a:r>
              <a:rPr lang="en-US" sz="3200" dirty="0">
                <a:latin typeface="Times New Roman" panose="02020603050405020304" pitchFamily="18" charset="0"/>
                <a:cs typeface="Times New Roman" panose="02020603050405020304" pitchFamily="18" charset="0"/>
              </a:rPr>
              <a:t>Market provision of a good which generates an externality. 	</a:t>
            </a:r>
          </a:p>
          <a:p>
            <a:pPr marL="342900" indent="-342900">
              <a:buAutoNum type="alphaLcPeriod" startAt="2"/>
            </a:pPr>
            <a:r>
              <a:rPr lang="en-US" sz="3200" dirty="0">
                <a:latin typeface="Times New Roman" panose="02020603050405020304" pitchFamily="18" charset="0"/>
                <a:cs typeface="Times New Roman" panose="02020603050405020304" pitchFamily="18" charset="0"/>
              </a:rPr>
              <a:t>More than one (perhaps all) of the above answers are correct.</a:t>
            </a:r>
          </a:p>
          <a:p>
            <a:pPr marL="342900" indent="-342900">
              <a:buAutoNum type="alphaLcPeriod" startAt="2"/>
            </a:pPr>
            <a:endParaRPr lang="en-US" sz="3200"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Answer: d</a:t>
            </a:r>
          </a:p>
        </p:txBody>
      </p:sp>
    </p:spTree>
    <p:extLst>
      <p:ext uri="{BB962C8B-B14F-4D97-AF65-F5344CB8AC3E}">
        <p14:creationId xmlns:p14="http://schemas.microsoft.com/office/powerpoint/2010/main" val="144980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 calcmode="lin" valueType="num">
                                      <p:cBhvr additive="base">
                                        <p:cTn id="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4"/>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720" name="Google Shape;720;p84"/>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721" name="Google Shape;721;p84"/>
          <p:cNvSpPr txBox="1"/>
          <p:nvPr/>
        </p:nvSpPr>
        <p:spPr>
          <a:xfrm>
            <a:off x="3054444" y="586969"/>
            <a:ext cx="6400800" cy="2129590"/>
          </a:xfrm>
          <a:prstGeom prst="rect">
            <a:avLst/>
          </a:prstGeom>
          <a:noFill/>
          <a:ln>
            <a:noFill/>
          </a:ln>
        </p:spPr>
        <p:txBody>
          <a:bodyPr spcFirstLastPara="1" wrap="square" lIns="91425" tIns="45700" rIns="91425" bIns="45700" anchor="t" anchorCtr="0">
            <a:noAutofit/>
          </a:bodyPr>
          <a:lstStyle/>
          <a:p>
            <a:pPr marR="0" lvl="0" rtl="0">
              <a:spcBef>
                <a:spcPts val="0"/>
              </a:spcBef>
              <a:spcAft>
                <a:spcPts val="0"/>
              </a:spcAft>
            </a:pPr>
            <a:endParaRPr lang="en-US" sz="4000" b="1" dirty="0">
              <a:solidFill>
                <a:srgbClr val="00262C"/>
              </a:solidFill>
              <a:latin typeface="Times New Roman" panose="02020603050405020304" pitchFamily="18" charset="0"/>
              <a:ea typeface="Open Sans ExtraBold"/>
              <a:cs typeface="Times New Roman" panose="02020603050405020304" pitchFamily="18" charset="0"/>
              <a:sym typeface="Open Sans ExtraBold"/>
            </a:endParaRPr>
          </a:p>
          <a:p>
            <a:pPr marL="457200" marR="0" lvl="0" indent="-457200" rtl="0">
              <a:spcBef>
                <a:spcPts val="0"/>
              </a:spcBef>
              <a:spcAft>
                <a:spcPts val="0"/>
              </a:spcAft>
              <a:buAutoNum type="arabicParenR"/>
            </a:pPr>
            <a:r>
              <a:rPr lang="en-US" sz="3200" b="1" dirty="0">
                <a:solidFill>
                  <a:schemeClr val="dk1"/>
                </a:solidFill>
                <a:latin typeface="Times New Roman" panose="02020603050405020304" pitchFamily="18" charset="0"/>
                <a:ea typeface="Open Sans"/>
                <a:cs typeface="Times New Roman" panose="02020603050405020304" pitchFamily="18" charset="0"/>
                <a:sym typeface="Open Sans"/>
              </a:rPr>
              <a:t>Profit Maximization by a Firm                                                                 </a:t>
            </a:r>
            <a:r>
              <a:rPr lang="en-US" sz="34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may lead to Market Failure</a:t>
            </a:r>
            <a:r>
              <a:rPr lang="en-US" sz="3600"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  </a:t>
            </a:r>
            <a:endParaRPr sz="3600" dirty="0">
              <a:solidFill>
                <a:srgbClr val="00262C"/>
              </a:solidFill>
              <a:latin typeface="Times New Roman" panose="02020603050405020304" pitchFamily="18" charset="0"/>
              <a:cs typeface="Times New Roman" panose="02020603050405020304" pitchFamily="18" charset="0"/>
            </a:endParaRPr>
          </a:p>
        </p:txBody>
      </p:sp>
      <p:sp>
        <p:nvSpPr>
          <p:cNvPr id="2" name="Google Shape;738;p86">
            <a:extLst>
              <a:ext uri="{FF2B5EF4-FFF2-40B4-BE49-F238E27FC236}">
                <a16:creationId xmlns:a16="http://schemas.microsoft.com/office/drawing/2014/main" id="{3A34BC9A-F163-9E01-E3F2-3D9D0900A2A2}"/>
              </a:ext>
            </a:extLst>
          </p:cNvPr>
          <p:cNvSpPr txBox="1"/>
          <p:nvPr/>
        </p:nvSpPr>
        <p:spPr>
          <a:xfrm>
            <a:off x="220521" y="2363274"/>
            <a:ext cx="11806486" cy="616800"/>
          </a:xfrm>
          <a:prstGeom prst="rect">
            <a:avLst/>
          </a:prstGeom>
          <a:noFill/>
          <a:ln>
            <a:noFill/>
          </a:ln>
        </p:spPr>
        <p:txBody>
          <a:bodyPr spcFirstLastPara="1" wrap="square" lIns="91425" tIns="91425" rIns="91425" bIns="91425" anchor="t" anchorCtr="0">
            <a:noAutofit/>
          </a:bodyPr>
          <a:lstStyle/>
          <a:p>
            <a:pPr algn="ctr"/>
            <a:r>
              <a:rPr lang="en-US" sz="3200" i="1" dirty="0">
                <a:latin typeface="Times New Roman" panose="02020603050405020304" pitchFamily="18" charset="0"/>
                <a:cs typeface="Times New Roman" panose="02020603050405020304" pitchFamily="18" charset="0"/>
              </a:rPr>
              <a:t>Reminder: </a:t>
            </a:r>
            <a:r>
              <a:rPr lang="en-US" sz="3200" dirty="0">
                <a:latin typeface="Times New Roman" panose="02020603050405020304" pitchFamily="18" charset="0"/>
                <a:cs typeface="Times New Roman" panose="02020603050405020304" pitchFamily="18" charset="0"/>
              </a:rPr>
              <a:t>As with all competitive firms, the main goal                                       of the monopoly is to maximize profit</a:t>
            </a:r>
          </a:p>
        </p:txBody>
      </p:sp>
      <p:sp>
        <p:nvSpPr>
          <p:cNvPr id="3" name="Google Shape;736;p86">
            <a:extLst>
              <a:ext uri="{FF2B5EF4-FFF2-40B4-BE49-F238E27FC236}">
                <a16:creationId xmlns:a16="http://schemas.microsoft.com/office/drawing/2014/main" id="{54388589-A577-7576-2FCD-42ACC4C5EFF2}"/>
              </a:ext>
            </a:extLst>
          </p:cNvPr>
          <p:cNvSpPr txBox="1"/>
          <p:nvPr/>
        </p:nvSpPr>
        <p:spPr>
          <a:xfrm>
            <a:off x="1233081" y="3658184"/>
            <a:ext cx="3463247" cy="12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solidFill>
                  <a:srgbClr val="0C363C"/>
                </a:solidFill>
                <a:latin typeface="Times New Roman" panose="02020603050405020304" pitchFamily="18" charset="0"/>
                <a:ea typeface="Open Sans ExtraBold"/>
                <a:cs typeface="Times New Roman" panose="02020603050405020304" pitchFamily="18" charset="0"/>
                <a:sym typeface="Open Sans ExtraBold"/>
              </a:rPr>
              <a:t>Maximize Profit</a:t>
            </a:r>
            <a:endParaRPr sz="3200" dirty="0">
              <a:solidFill>
                <a:srgbClr val="0C363C"/>
              </a:solidFill>
              <a:latin typeface="Times New Roman" panose="02020603050405020304" pitchFamily="18" charset="0"/>
              <a:cs typeface="Times New Roman" panose="02020603050405020304" pitchFamily="18" charset="0"/>
            </a:endParaRPr>
          </a:p>
        </p:txBody>
      </p:sp>
      <p:sp>
        <p:nvSpPr>
          <p:cNvPr id="4" name="Google Shape;739;p86">
            <a:extLst>
              <a:ext uri="{FF2B5EF4-FFF2-40B4-BE49-F238E27FC236}">
                <a16:creationId xmlns:a16="http://schemas.microsoft.com/office/drawing/2014/main" id="{0DADD75B-A793-2348-7ABD-EF66812901AA}"/>
              </a:ext>
            </a:extLst>
          </p:cNvPr>
          <p:cNvSpPr txBox="1"/>
          <p:nvPr/>
        </p:nvSpPr>
        <p:spPr>
          <a:xfrm>
            <a:off x="4696328" y="3975808"/>
            <a:ext cx="6400800" cy="70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tabLst>
                <a:tab pos="574675" algn="l"/>
                <a:tab pos="1371600" algn="l"/>
                <a:tab pos="1711325" algn="l"/>
                <a:tab pos="1828800" algn="l"/>
              </a:tabLst>
            </a:pPr>
            <a:r>
              <a:rPr lang="en-US" sz="3200" b="1" dirty="0">
                <a:solidFill>
                  <a:srgbClr val="0C0C0C"/>
                </a:solidFill>
                <a:latin typeface="Times New Roman" panose="02020603050405020304" pitchFamily="18" charset="0"/>
                <a:ea typeface="Open Sans"/>
                <a:cs typeface="Times New Roman" panose="02020603050405020304" pitchFamily="18" charset="0"/>
                <a:sym typeface="Open Sans"/>
              </a:rPr>
              <a:t>	=  	Total Revenue - Total Costs</a:t>
            </a:r>
            <a:endParaRPr sz="3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Google Shape;740;p86">
                <a:extLst>
                  <a:ext uri="{FF2B5EF4-FFF2-40B4-BE49-F238E27FC236}">
                    <a16:creationId xmlns:a16="http://schemas.microsoft.com/office/drawing/2014/main" id="{D791083E-2701-EFEE-BF8A-2367052C681E}"/>
                  </a:ext>
                </a:extLst>
              </p:cNvPr>
              <p:cNvSpPr txBox="1"/>
              <p:nvPr/>
            </p:nvSpPr>
            <p:spPr>
              <a:xfrm>
                <a:off x="1517827" y="4582634"/>
                <a:ext cx="11135100" cy="701100"/>
              </a:xfrm>
              <a:prstGeom prst="rect">
                <a:avLst/>
              </a:prstGeom>
              <a:noFill/>
              <a:ln>
                <a:noFill/>
              </a:ln>
            </p:spPr>
            <p:txBody>
              <a:bodyPr spcFirstLastPara="1" wrap="square" lIns="91425" tIns="45700" rIns="91425" bIns="45700" anchor="t" anchorCtr="0">
                <a:noAutofit/>
              </a:bodyPr>
              <a:lstStyle/>
              <a:p>
                <a:pPr lvl="0" defTabSz="755650">
                  <a:tabLst>
                    <a:tab pos="3368675" algn="l"/>
                  </a:tabLst>
                </a:pPr>
                <a:r>
                  <a:rPr lang="en-US" sz="3200" b="1" dirty="0">
                    <a:solidFill>
                      <a:srgbClr val="0C0C0C"/>
                    </a:solidFill>
                    <a:latin typeface="Times New Roman" panose="02020603050405020304" pitchFamily="18" charset="0"/>
                    <a:ea typeface="Open Sans"/>
                    <a:cs typeface="Times New Roman" panose="02020603050405020304" pitchFamily="18" charset="0"/>
                    <a:sym typeface="Open Sans"/>
                  </a:rPr>
                  <a:t>Max(</a:t>
                </a:r>
                <a14:m>
                  <m:oMath xmlns:m="http://schemas.openxmlformats.org/officeDocument/2006/math">
                    <m:r>
                      <a:rPr lang="en-US" sz="3200" b="1" i="1" dirty="0">
                        <a:solidFill>
                          <a:srgbClr val="0C0C0C"/>
                        </a:solidFill>
                        <a:latin typeface="Cambria Math" panose="02040503050406030204" pitchFamily="18" charset="0"/>
                        <a:ea typeface="Cambria Math" panose="02040503050406030204" pitchFamily="18" charset="0"/>
                        <a:cs typeface="Open Sans"/>
                        <a:sym typeface="Open Sans"/>
                      </a:rPr>
                      <m:t>𝝅</m:t>
                    </m:r>
                  </m:oMath>
                </a14:m>
                <a:r>
                  <a:rPr lang="en-US" sz="3200" b="1" dirty="0">
                    <a:solidFill>
                      <a:srgbClr val="0C0C0C"/>
                    </a:solidFill>
                    <a:latin typeface="Times New Roman" panose="02020603050405020304" pitchFamily="18" charset="0"/>
                    <a:ea typeface="Open Sans"/>
                    <a:cs typeface="Times New Roman" panose="02020603050405020304" pitchFamily="18" charset="0"/>
                    <a:sym typeface="Open Sans"/>
                  </a:rPr>
                  <a:t>) 		= 	MR = MC</a:t>
                </a:r>
                <a:endParaRPr sz="3200" dirty="0">
                  <a:latin typeface="Times New Roman" panose="02020603050405020304" pitchFamily="18" charset="0"/>
                  <a:cs typeface="Times New Roman" panose="02020603050405020304" pitchFamily="18" charset="0"/>
                </a:endParaRPr>
              </a:p>
            </p:txBody>
          </p:sp>
        </mc:Choice>
        <mc:Fallback xmlns="">
          <p:sp>
            <p:nvSpPr>
              <p:cNvPr id="5" name="Google Shape;740;p86">
                <a:extLst>
                  <a:ext uri="{FF2B5EF4-FFF2-40B4-BE49-F238E27FC236}">
                    <a16:creationId xmlns:a16="http://schemas.microsoft.com/office/drawing/2014/main" id="{D791083E-2701-EFEE-BF8A-2367052C681E}"/>
                  </a:ext>
                </a:extLst>
              </p:cNvPr>
              <p:cNvSpPr txBox="1">
                <a:spLocks noRot="1" noChangeAspect="1" noMove="1" noResize="1" noEditPoints="1" noAdjustHandles="1" noChangeArrowheads="1" noChangeShapeType="1" noTextEdit="1"/>
              </p:cNvSpPr>
              <p:nvPr/>
            </p:nvSpPr>
            <p:spPr>
              <a:xfrm>
                <a:off x="1517827" y="4582634"/>
                <a:ext cx="11135100" cy="701100"/>
              </a:xfrm>
              <a:prstGeom prst="rect">
                <a:avLst/>
              </a:prstGeom>
              <a:blipFill>
                <a:blip r:embed="rId3"/>
                <a:stretch>
                  <a:fillRect l="-1423" t="-12174" b="-10435"/>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C66BAD-61F1-186D-555D-74AF0FB4BB0F}"/>
              </a:ext>
            </a:extLst>
          </p:cNvPr>
          <p:cNvPicPr>
            <a:picLocks noChangeAspect="1"/>
          </p:cNvPicPr>
          <p:nvPr/>
        </p:nvPicPr>
        <p:blipFill rotWithShape="1">
          <a:blip r:embed="rId2"/>
          <a:srcRect l="41078" t="2714" r="634"/>
          <a:stretch/>
        </p:blipFill>
        <p:spPr>
          <a:xfrm>
            <a:off x="228646" y="1256412"/>
            <a:ext cx="5867354" cy="5457537"/>
          </a:xfrm>
          <a:prstGeom prst="rect">
            <a:avLst/>
          </a:prstGeom>
        </p:spPr>
      </p:pic>
      <p:sp>
        <p:nvSpPr>
          <p:cNvPr id="6" name="TextBox 5">
            <a:extLst>
              <a:ext uri="{FF2B5EF4-FFF2-40B4-BE49-F238E27FC236}">
                <a16:creationId xmlns:a16="http://schemas.microsoft.com/office/drawing/2014/main" id="{210666A3-FB1F-95E8-CF2A-38559747E884}"/>
              </a:ext>
            </a:extLst>
          </p:cNvPr>
          <p:cNvSpPr txBox="1"/>
          <p:nvPr/>
        </p:nvSpPr>
        <p:spPr>
          <a:xfrm>
            <a:off x="6695965" y="0"/>
            <a:ext cx="5460866" cy="5986254"/>
          </a:xfrm>
          <a:prstGeom prst="rect">
            <a:avLst/>
          </a:prstGeom>
          <a:noFill/>
        </p:spPr>
        <p:txBody>
          <a:bodyPr wrap="square" rtlCol="0">
            <a:spAutoFit/>
          </a:bodyPr>
          <a:lstStyle/>
          <a:p>
            <a:r>
              <a:rPr lang="en-US" sz="2700" b="1" dirty="0">
                <a:latin typeface="Times New Roman" panose="02020603050405020304" pitchFamily="18" charset="0"/>
                <a:cs typeface="Times New Roman" panose="02020603050405020304" pitchFamily="18" charset="0"/>
              </a:rPr>
              <a:t>Downward Sloping Demand Curve </a:t>
            </a:r>
          </a:p>
          <a:p>
            <a:pPr marL="228600" indent="-228600">
              <a:buFont typeface="Arial" panose="020B0604020202020204" pitchFamily="34" charset="0"/>
              <a:buChar char="•"/>
            </a:pPr>
            <a:endParaRPr lang="en-US" sz="2700" b="0" i="0" dirty="0">
              <a:solidFill>
                <a:srgbClr val="040C28"/>
              </a:solidFill>
              <a:effectLst/>
              <a:latin typeface="Times New Roman" panose="02020603050405020304" pitchFamily="18" charset="0"/>
              <a:cs typeface="Times New Roman" panose="02020603050405020304" pitchFamily="18" charset="0"/>
            </a:endParaRPr>
          </a:p>
          <a:p>
            <a:pPr marL="228600" indent="-228600">
              <a:buFont typeface="Arial" panose="020B0604020202020204" pitchFamily="34" charset="0"/>
              <a:buChar char="•"/>
            </a:pPr>
            <a:r>
              <a:rPr lang="en-US" sz="2600" b="0" i="0" dirty="0">
                <a:solidFill>
                  <a:srgbClr val="040C28"/>
                </a:solidFill>
                <a:effectLst/>
                <a:latin typeface="Times New Roman" panose="02020603050405020304" pitchFamily="18" charset="0"/>
                <a:cs typeface="Times New Roman" panose="02020603050405020304" pitchFamily="18" charset="0"/>
              </a:rPr>
              <a:t>any decrease in price (</a:t>
            </a:r>
            <a:r>
              <a:rPr lang="en-US" sz="2600" b="0" i="1" dirty="0">
                <a:solidFill>
                  <a:srgbClr val="040C28"/>
                </a:solidFill>
                <a:effectLst/>
                <a:latin typeface="Times New Roman" panose="02020603050405020304" pitchFamily="18" charset="0"/>
                <a:cs typeface="Times New Roman" panose="02020603050405020304" pitchFamily="18" charset="0"/>
              </a:rPr>
              <a:t>P</a:t>
            </a:r>
            <a:r>
              <a:rPr lang="en-US" sz="2600" b="0" i="0" dirty="0">
                <a:solidFill>
                  <a:srgbClr val="040C28"/>
                </a:solidFill>
                <a:effectLst/>
                <a:latin typeface="Times New Roman" panose="02020603050405020304" pitchFamily="18" charset="0"/>
                <a:cs typeface="Times New Roman" panose="02020603050405020304" pitchFamily="18" charset="0"/>
              </a:rPr>
              <a:t>) will cause the quantity demanded (Q</a:t>
            </a:r>
            <a:r>
              <a:rPr lang="en-US" sz="2600" b="0" i="0" baseline="-25000" dirty="0">
                <a:solidFill>
                  <a:srgbClr val="040C28"/>
                </a:solidFill>
                <a:effectLst/>
                <a:latin typeface="Times New Roman" panose="02020603050405020304" pitchFamily="18" charset="0"/>
                <a:cs typeface="Times New Roman" panose="02020603050405020304" pitchFamily="18" charset="0"/>
              </a:rPr>
              <a:t>D</a:t>
            </a:r>
            <a:r>
              <a:rPr lang="en-US" sz="2600" b="0" i="0" dirty="0">
                <a:solidFill>
                  <a:srgbClr val="040C28"/>
                </a:solidFill>
                <a:effectLst/>
                <a:latin typeface="Times New Roman" panose="02020603050405020304" pitchFamily="18" charset="0"/>
                <a:cs typeface="Times New Roman" panose="02020603050405020304" pitchFamily="18" charset="0"/>
              </a:rPr>
              <a:t>) to increase, &amp; revenues to increase, vice-versa</a:t>
            </a:r>
            <a:r>
              <a:rPr lang="en-US" sz="2600" b="0" i="0" dirty="0">
                <a:solidFill>
                  <a:srgbClr val="202124"/>
                </a:solidFill>
                <a:effectLst/>
                <a:latin typeface="Times New Roman" panose="02020603050405020304" pitchFamily="18" charset="0"/>
                <a:cs typeface="Times New Roman" panose="02020603050405020304" pitchFamily="18" charset="0"/>
              </a:rPr>
              <a:t>. </a:t>
            </a:r>
            <a:r>
              <a:rPr lang="en-US" sz="2600" dirty="0">
                <a:solidFill>
                  <a:schemeClr val="tx1"/>
                </a:solidFill>
                <a:latin typeface="Times New Roman" panose="02020603050405020304" pitchFamily="18" charset="0"/>
                <a:cs typeface="Times New Roman" panose="02020603050405020304" pitchFamily="18" charset="0"/>
              </a:rPr>
              <a:t>                                            </a:t>
            </a:r>
          </a:p>
          <a:p>
            <a:pPr indent="168275" defTabSz="234950"/>
            <a:r>
              <a:rPr lang="en-US" sz="2000" b="1" dirty="0">
                <a:latin typeface="Times New Roman" panose="02020603050405020304" pitchFamily="18" charset="0"/>
                <a:cs typeface="Times New Roman" panose="02020603050405020304" pitchFamily="18" charset="0"/>
              </a:rPr>
              <a:t>						(P) 	* 	(Q)   = (TR)</a:t>
            </a:r>
          </a:p>
          <a:p>
            <a:pPr defTabSz="228600">
              <a:tabLst>
                <a:tab pos="60325" algn="l"/>
                <a:tab pos="457200" algn="l"/>
                <a:tab pos="625475" algn="l"/>
                <a:tab pos="685800" algn="l"/>
              </a:tabLst>
            </a:pPr>
            <a:r>
              <a:rPr lang="en-US" sz="2000" dirty="0">
                <a:latin typeface="Times New Roman" panose="02020603050405020304" pitchFamily="18" charset="0"/>
                <a:cs typeface="Times New Roman" panose="02020603050405020304" pitchFamily="18" charset="0"/>
              </a:rPr>
              <a:t> 						$10  * 	1  	= $10    		                    	       	                    	$  9  *		2 		= $18					 </a:t>
            </a:r>
          </a:p>
          <a:p>
            <a:pPr indent="60325" defTabSz="119063">
              <a:tabLst>
                <a:tab pos="120650" algn="l"/>
                <a:tab pos="1371600" algn="l"/>
              </a:tabLst>
            </a:pPr>
            <a:r>
              <a:rPr lang="en-US" sz="2000" dirty="0">
                <a:latin typeface="Times New Roman" panose="02020603050405020304" pitchFamily="18" charset="0"/>
                <a:cs typeface="Times New Roman" panose="02020603050405020304" pitchFamily="18" charset="0"/>
              </a:rPr>
              <a:t>		$	 8 	*		3 			= $24			</a:t>
            </a:r>
          </a:p>
          <a:p>
            <a:pPr indent="60325" algn="ctr" defTabSz="119063">
              <a:tabLst>
                <a:tab pos="120650" algn="l"/>
                <a:tab pos="1371600" algn="l"/>
              </a:tabLst>
            </a:pPr>
            <a:r>
              <a:rPr lang="en-US" sz="2000"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Marginal-Revenue Curve                         </a:t>
            </a:r>
          </a:p>
          <a:p>
            <a:pPr indent="60325" defTabSz="119063">
              <a:tabLst>
                <a:tab pos="120650" algn="l"/>
                <a:tab pos="1371600" algn="l"/>
              </a:tabLst>
            </a:pPr>
            <a:r>
              <a:rPr lang="en-US" sz="2000" dirty="0">
                <a:latin typeface="Times New Roman" panose="02020603050405020304" pitchFamily="18" charset="0"/>
                <a:cs typeface="Times New Roman" panose="02020603050405020304" pitchFamily="18" charset="0"/>
              </a:rPr>
              <a:t>				</a:t>
            </a:r>
          </a:p>
          <a:p>
            <a:pPr marL="228600" indent="-228600">
              <a:buFont typeface="Arial" panose="020B0604020202020204" pitchFamily="34" charset="0"/>
              <a:buChar char="•"/>
            </a:pPr>
            <a:r>
              <a:rPr lang="en-US" sz="2400" i="1" dirty="0">
                <a:latin typeface="Times New Roman" panose="02020603050405020304" pitchFamily="18" charset="0"/>
                <a:cs typeface="Times New Roman" panose="02020603050405020304" pitchFamily="18" charset="0"/>
              </a:rPr>
              <a:t>MR</a:t>
            </a:r>
            <a:r>
              <a:rPr lang="en-US" sz="2400" dirty="0">
                <a:latin typeface="Times New Roman" panose="02020603050405020304" pitchFamily="18" charset="0"/>
                <a:cs typeface="Times New Roman" panose="02020603050405020304" pitchFamily="18" charset="0"/>
              </a:rPr>
              <a:t> curve lies below its</a:t>
            </a:r>
            <a:r>
              <a:rPr lang="en-US" sz="2400" i="1" dirty="0">
                <a:latin typeface="Times New Roman" panose="02020603050405020304" pitchFamily="18" charset="0"/>
                <a:cs typeface="Times New Roman" panose="02020603050405020304" pitchFamily="18" charset="0"/>
              </a:rPr>
              <a:t> D </a:t>
            </a:r>
            <a:r>
              <a:rPr lang="en-US" sz="2400" dirty="0">
                <a:latin typeface="Times New Roman" panose="02020603050405020304" pitchFamily="18" charset="0"/>
                <a:cs typeface="Times New Roman" panose="02020603050405020304" pitchFamily="18" charset="0"/>
              </a:rPr>
              <a:t>curve. </a:t>
            </a:r>
          </a:p>
          <a:p>
            <a:pPr marL="228600" indent="-2286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Additional revenue gained </a:t>
            </a:r>
            <a:r>
              <a:rPr lang="en-US" sz="1800" dirty="0">
                <a:latin typeface="Times New Roman" panose="02020603050405020304" pitchFamily="18" charset="0"/>
                <a:cs typeface="Times New Roman" panose="02020603050405020304" pitchFamily="18" charset="0"/>
              </a:rPr>
              <a:t>(see table below) </a:t>
            </a:r>
            <a:r>
              <a:rPr lang="en-US" sz="2400" dirty="0">
                <a:latin typeface="Times New Roman" panose="02020603050405020304" pitchFamily="18" charset="0"/>
                <a:cs typeface="Times New Roman" panose="02020603050405020304" pitchFamily="18" charset="0"/>
              </a:rPr>
              <a:t>from selling an additional unit.</a:t>
            </a:r>
            <a:r>
              <a:rPr lang="en-US" sz="2000" b="1" dirty="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	</a:t>
            </a:r>
          </a:p>
        </p:txBody>
      </p:sp>
      <p:cxnSp>
        <p:nvCxnSpPr>
          <p:cNvPr id="7" name="Google Shape;737;p86">
            <a:extLst>
              <a:ext uri="{FF2B5EF4-FFF2-40B4-BE49-F238E27FC236}">
                <a16:creationId xmlns:a16="http://schemas.microsoft.com/office/drawing/2014/main" id="{1CD18889-F4AA-DE20-58F5-61C0B667D400}"/>
              </a:ext>
            </a:extLst>
          </p:cNvPr>
          <p:cNvCxnSpPr/>
          <p:nvPr/>
        </p:nvCxnSpPr>
        <p:spPr>
          <a:xfrm>
            <a:off x="1037723" y="1099750"/>
            <a:ext cx="4249200" cy="0"/>
          </a:xfrm>
          <a:prstGeom prst="straightConnector1">
            <a:avLst/>
          </a:prstGeom>
          <a:noFill/>
          <a:ln w="28575" cap="flat" cmpd="sng">
            <a:solidFill>
              <a:srgbClr val="0C363C"/>
            </a:solidFill>
            <a:prstDash val="solid"/>
            <a:miter lim="800000"/>
            <a:headEnd type="none" w="sm" len="sm"/>
            <a:tailEnd type="none" w="sm" len="sm"/>
          </a:ln>
        </p:spPr>
      </p:cxnSp>
      <p:sp>
        <p:nvSpPr>
          <p:cNvPr id="9" name="TextBox 8">
            <a:extLst>
              <a:ext uri="{FF2B5EF4-FFF2-40B4-BE49-F238E27FC236}">
                <a16:creationId xmlns:a16="http://schemas.microsoft.com/office/drawing/2014/main" id="{57C7BBB9-0EBC-7A64-F22D-559C2606F50F}"/>
              </a:ext>
            </a:extLst>
          </p:cNvPr>
          <p:cNvSpPr txBox="1"/>
          <p:nvPr/>
        </p:nvSpPr>
        <p:spPr>
          <a:xfrm>
            <a:off x="0" y="131691"/>
            <a:ext cx="6731134" cy="830997"/>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DEMAND (</a:t>
            </a:r>
            <a:r>
              <a:rPr lang="en-US" sz="2400" b="1" i="1" dirty="0">
                <a:latin typeface="Times New Roman" panose="02020603050405020304" pitchFamily="18" charset="0"/>
                <a:cs typeface="Times New Roman" panose="02020603050405020304" pitchFamily="18" charset="0"/>
              </a:rPr>
              <a:t>D</a:t>
            </a:r>
            <a:r>
              <a:rPr lang="en-US" sz="2400" b="1" dirty="0">
                <a:latin typeface="Times New Roman" panose="02020603050405020304" pitchFamily="18" charset="0"/>
                <a:cs typeface="Times New Roman" panose="02020603050405020304" pitchFamily="18" charset="0"/>
              </a:rPr>
              <a:t>) &amp; MARGINAL REVENUE (</a:t>
            </a:r>
            <a:r>
              <a:rPr lang="en-US" sz="2400" b="1" i="1" dirty="0">
                <a:latin typeface="Times New Roman" panose="02020603050405020304" pitchFamily="18" charset="0"/>
                <a:cs typeface="Times New Roman" panose="02020603050405020304" pitchFamily="18" charset="0"/>
              </a:rPr>
              <a:t>MR</a:t>
            </a:r>
            <a:r>
              <a:rPr lang="en-US" sz="2400" b="1" dirty="0">
                <a:latin typeface="Times New Roman" panose="02020603050405020304" pitchFamily="18" charset="0"/>
                <a:cs typeface="Times New Roman" panose="02020603050405020304" pitchFamily="18" charset="0"/>
              </a:rPr>
              <a:t>) CURVES for a MONOPOLY</a:t>
            </a:r>
          </a:p>
        </p:txBody>
      </p:sp>
      <p:cxnSp>
        <p:nvCxnSpPr>
          <p:cNvPr id="2" name="Google Shape;737;p86">
            <a:extLst>
              <a:ext uri="{FF2B5EF4-FFF2-40B4-BE49-F238E27FC236}">
                <a16:creationId xmlns:a16="http://schemas.microsoft.com/office/drawing/2014/main" id="{F03191D1-0BE5-BBCF-29F6-0A567B1823AC}"/>
              </a:ext>
            </a:extLst>
          </p:cNvPr>
          <p:cNvCxnSpPr/>
          <p:nvPr/>
        </p:nvCxnSpPr>
        <p:spPr>
          <a:xfrm>
            <a:off x="7145755" y="703599"/>
            <a:ext cx="4249200" cy="0"/>
          </a:xfrm>
          <a:prstGeom prst="straightConnector1">
            <a:avLst/>
          </a:prstGeom>
          <a:noFill/>
          <a:ln w="28575" cap="flat" cmpd="sng">
            <a:solidFill>
              <a:srgbClr val="0C363C"/>
            </a:solidFill>
            <a:prstDash val="solid"/>
            <a:miter lim="800000"/>
            <a:headEnd type="none" w="sm" len="sm"/>
            <a:tailEnd type="none" w="sm" len="sm"/>
          </a:ln>
        </p:spPr>
      </p:cxnSp>
      <p:cxnSp>
        <p:nvCxnSpPr>
          <p:cNvPr id="10" name="Google Shape;737;p86">
            <a:extLst>
              <a:ext uri="{FF2B5EF4-FFF2-40B4-BE49-F238E27FC236}">
                <a16:creationId xmlns:a16="http://schemas.microsoft.com/office/drawing/2014/main" id="{8CE4BC99-DB2A-FC83-6732-80D405DD6FFA}"/>
              </a:ext>
            </a:extLst>
          </p:cNvPr>
          <p:cNvCxnSpPr/>
          <p:nvPr/>
        </p:nvCxnSpPr>
        <p:spPr>
          <a:xfrm>
            <a:off x="7367318" y="4262479"/>
            <a:ext cx="4249200" cy="0"/>
          </a:xfrm>
          <a:prstGeom prst="straightConnector1">
            <a:avLst/>
          </a:prstGeom>
          <a:noFill/>
          <a:ln w="28575" cap="flat" cmpd="sng">
            <a:solidFill>
              <a:srgbClr val="0C363C"/>
            </a:solidFill>
            <a:prstDash val="solid"/>
            <a:miter lim="800000"/>
            <a:headEnd type="none" w="sm" len="sm"/>
            <a:tailEnd type="none" w="sm" len="sm"/>
          </a:ln>
        </p:spPr>
      </p:cxnSp>
      <p:sp>
        <p:nvSpPr>
          <p:cNvPr id="12" name="TextBox 11">
            <a:extLst>
              <a:ext uri="{FF2B5EF4-FFF2-40B4-BE49-F238E27FC236}">
                <a16:creationId xmlns:a16="http://schemas.microsoft.com/office/drawing/2014/main" id="{8D244A24-88E8-9DED-D755-C0181818A85A}"/>
              </a:ext>
            </a:extLst>
          </p:cNvPr>
          <p:cNvSpPr txBox="1"/>
          <p:nvPr/>
        </p:nvSpPr>
        <p:spPr>
          <a:xfrm>
            <a:off x="6761485" y="5514773"/>
            <a:ext cx="6124072" cy="1323439"/>
          </a:xfrm>
          <a:prstGeom prst="rect">
            <a:avLst/>
          </a:prstGeom>
          <a:noFill/>
        </p:spPr>
        <p:txBody>
          <a:bodyPr wrap="square">
            <a:spAutoFit/>
          </a:bodyPr>
          <a:lstStyle/>
          <a:p>
            <a:pPr indent="168275" defTabSz="228600"/>
            <a:r>
              <a:rPr lang="en-US" sz="2000" b="1" dirty="0">
                <a:latin typeface="Times New Roman" panose="02020603050405020304" pitchFamily="18" charset="0"/>
                <a:cs typeface="Times New Roman" panose="02020603050405020304" pitchFamily="18" charset="0"/>
              </a:rPr>
              <a:t>(P) 	* 	(Q)   = (TR); 	Marginal Revenue (</a:t>
            </a:r>
            <a:r>
              <a:rPr lang="en-US" sz="2000" b="1" i="1" dirty="0">
                <a:latin typeface="Times New Roman" panose="02020603050405020304" pitchFamily="18" charset="0"/>
                <a:cs typeface="Times New Roman" panose="02020603050405020304" pitchFamily="18" charset="0"/>
              </a:rPr>
              <a:t>MR</a:t>
            </a:r>
            <a:r>
              <a:rPr lang="en-US" sz="2000" b="1" dirty="0">
                <a:latin typeface="Times New Roman" panose="02020603050405020304" pitchFamily="18" charset="0"/>
                <a:cs typeface="Times New Roman" panose="02020603050405020304" pitchFamily="18" charset="0"/>
              </a:rPr>
              <a:t>)</a:t>
            </a:r>
          </a:p>
          <a:p>
            <a:pPr defTabSz="217488">
              <a:tabLst>
                <a:tab pos="60325" algn="l"/>
                <a:tab pos="457200" algn="l"/>
                <a:tab pos="625475" algn="l"/>
                <a:tab pos="685800" algn="l"/>
              </a:tabLst>
            </a:pPr>
            <a:r>
              <a:rPr lang="en-US" sz="2000" dirty="0">
                <a:latin typeface="Times New Roman" panose="02020603050405020304" pitchFamily="18" charset="0"/>
                <a:cs typeface="Times New Roman" panose="02020603050405020304" pitchFamily="18" charset="0"/>
              </a:rPr>
              <a:t> $10 		* 	1  	= $10    		                    	       	                                     	$  9  		*		2 		= $18					</a:t>
            </a:r>
            <a:r>
              <a:rPr lang="en-US" sz="2000" b="1" dirty="0">
                <a:latin typeface="Times New Roman" panose="02020603050405020304" pitchFamily="18" charset="0"/>
                <a:cs typeface="Times New Roman" panose="02020603050405020304" pitchFamily="18" charset="0"/>
              </a:rPr>
              <a:t>$8 (18-$10) </a:t>
            </a:r>
          </a:p>
          <a:p>
            <a:pPr indent="60325" defTabSz="119063">
              <a:tabLst>
                <a:tab pos="120650" algn="l"/>
              </a:tabLst>
            </a:pPr>
            <a:r>
              <a:rPr lang="en-US" sz="2000" dirty="0">
                <a:latin typeface="Times New Roman" panose="02020603050405020304" pitchFamily="18" charset="0"/>
                <a:cs typeface="Times New Roman" panose="02020603050405020304" pitchFamily="18" charset="0"/>
              </a:rPr>
              <a:t>$	 8 		*		3 			= $24									</a:t>
            </a:r>
            <a:r>
              <a:rPr lang="en-US" sz="2000" b="1" dirty="0">
                <a:latin typeface="Times New Roman" panose="02020603050405020304" pitchFamily="18" charset="0"/>
                <a:cs typeface="Times New Roman" panose="02020603050405020304" pitchFamily="18" charset="0"/>
              </a:rPr>
              <a:t>$6 (24 - 18)</a:t>
            </a:r>
          </a:p>
        </p:txBody>
      </p:sp>
    </p:spTree>
    <p:extLst>
      <p:ext uri="{BB962C8B-B14F-4D97-AF65-F5344CB8AC3E}">
        <p14:creationId xmlns:p14="http://schemas.microsoft.com/office/powerpoint/2010/main" val="49895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2A9C9-5AB9-4B9B-A01A-455E0690026E}"/>
              </a:ext>
            </a:extLst>
          </p:cNvPr>
          <p:cNvSpPr txBox="1"/>
          <p:nvPr/>
        </p:nvSpPr>
        <p:spPr>
          <a:xfrm>
            <a:off x="-119698" y="823883"/>
            <a:ext cx="6954253" cy="553998"/>
          </a:xfrm>
          <a:prstGeom prst="rect">
            <a:avLst/>
          </a:prstGeom>
          <a:noFill/>
        </p:spPr>
        <p:txBody>
          <a:bodyPr wrap="square">
            <a:spAutoFit/>
          </a:bodyPr>
          <a:lstStyle/>
          <a:p>
            <a:pPr algn="ctr"/>
            <a:r>
              <a:rPr lang="en-US" sz="3000" b="1" dirty="0">
                <a:solidFill>
                  <a:srgbClr val="293E1A"/>
                </a:solidFill>
                <a:latin typeface="Times New Roman" panose="02020603050405020304" pitchFamily="18" charset="0"/>
                <a:ea typeface="Open Sans ExtraBold"/>
                <a:cs typeface="Times New Roman" panose="02020603050405020304" pitchFamily="18" charset="0"/>
                <a:sym typeface="Open Sans ExtraBold"/>
              </a:rPr>
              <a:t>Profit Maximization for a Monopoly</a:t>
            </a:r>
            <a:endParaRPr lang="en-US" sz="3000" dirty="0">
              <a:solidFill>
                <a:srgbClr val="293E1A"/>
              </a:solidFill>
            </a:endParaRPr>
          </a:p>
        </p:txBody>
      </p:sp>
      <p:sp>
        <p:nvSpPr>
          <p:cNvPr id="3" name="TextBox 2">
            <a:extLst>
              <a:ext uri="{FF2B5EF4-FFF2-40B4-BE49-F238E27FC236}">
                <a16:creationId xmlns:a16="http://schemas.microsoft.com/office/drawing/2014/main" id="{70A9ABCC-D045-C14A-EDA5-241B06AC5663}"/>
              </a:ext>
            </a:extLst>
          </p:cNvPr>
          <p:cNvSpPr txBox="1"/>
          <p:nvPr/>
        </p:nvSpPr>
        <p:spPr>
          <a:xfrm>
            <a:off x="111573" y="1484955"/>
            <a:ext cx="6954254" cy="2400657"/>
          </a:xfrm>
          <a:prstGeom prst="rect">
            <a:avLst/>
          </a:prstGeom>
          <a:noFill/>
        </p:spPr>
        <p:txBody>
          <a:bodyPr wrap="square" rtlCol="0">
            <a:spAutoFit/>
          </a:bodyPr>
          <a:lstStyle/>
          <a:p>
            <a:pPr marL="228600" indent="-2286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Monopoly maximizes profit by choosing the quantity (</a:t>
            </a:r>
            <a:r>
              <a:rPr lang="en-US" sz="2000" i="1" dirty="0">
                <a:latin typeface="Times New Roman" panose="02020603050405020304" pitchFamily="18" charset="0"/>
                <a:cs typeface="Times New Roman" panose="02020603050405020304" pitchFamily="18" charset="0"/>
              </a:rPr>
              <a:t>2,300</a:t>
            </a:r>
            <a:r>
              <a:rPr lang="en-US" sz="2500" dirty="0">
                <a:latin typeface="Times New Roman" panose="02020603050405020304" pitchFamily="18" charset="0"/>
                <a:cs typeface="Times New Roman" panose="02020603050405020304" pitchFamily="18" charset="0"/>
              </a:rPr>
              <a:t>) at which marginal revenue equals marginal cost (</a:t>
            </a:r>
            <a:r>
              <a:rPr lang="en-US" sz="2500" i="1" dirty="0">
                <a:latin typeface="Times New Roman" panose="02020603050405020304" pitchFamily="18" charset="0"/>
                <a:cs typeface="Times New Roman" panose="02020603050405020304" pitchFamily="18" charset="0"/>
              </a:rPr>
              <a:t>MR=MC</a:t>
            </a:r>
            <a:r>
              <a:rPr lang="en-US" sz="2500" dirty="0">
                <a:latin typeface="Times New Roman" panose="02020603050405020304" pitchFamily="18" charset="0"/>
                <a:cs typeface="Times New Roman" panose="02020603050405020304" pitchFamily="18" charset="0"/>
              </a:rPr>
              <a:t>). </a:t>
            </a:r>
          </a:p>
          <a:p>
            <a:pPr marL="228600" indent="-2286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Monopolies then seek the demand curve (</a:t>
            </a:r>
            <a:r>
              <a:rPr lang="en-US" sz="2500" i="1" dirty="0">
                <a:latin typeface="Times New Roman" panose="02020603050405020304" pitchFamily="18" charset="0"/>
                <a:cs typeface="Times New Roman" panose="02020603050405020304" pitchFamily="18" charset="0"/>
              </a:rPr>
              <a:t>D</a:t>
            </a:r>
            <a:r>
              <a:rPr lang="en-US" sz="2500" dirty="0">
                <a:latin typeface="Times New Roman" panose="02020603050405020304" pitchFamily="18" charset="0"/>
                <a:cs typeface="Times New Roman" panose="02020603050405020304" pitchFamily="18" charset="0"/>
              </a:rPr>
              <a:t>) to find the price (</a:t>
            </a:r>
            <a:r>
              <a:rPr lang="en-US" sz="2500" i="1" dirty="0">
                <a:latin typeface="Times New Roman" panose="02020603050405020304" pitchFamily="18" charset="0"/>
                <a:cs typeface="Times New Roman" panose="02020603050405020304" pitchFamily="18" charset="0"/>
              </a:rPr>
              <a:t>$13.50</a:t>
            </a:r>
            <a:r>
              <a:rPr lang="en-US" sz="2500" dirty="0">
                <a:latin typeface="Times New Roman" panose="02020603050405020304" pitchFamily="18" charset="0"/>
                <a:cs typeface="Times New Roman" panose="02020603050405020304" pitchFamily="18" charset="0"/>
              </a:rPr>
              <a:t>) that will induce consumers to buy that quantity.</a:t>
            </a:r>
          </a:p>
        </p:txBody>
      </p:sp>
      <p:sp>
        <p:nvSpPr>
          <p:cNvPr id="6" name="Rectangle 5">
            <a:extLst>
              <a:ext uri="{FF2B5EF4-FFF2-40B4-BE49-F238E27FC236}">
                <a16:creationId xmlns:a16="http://schemas.microsoft.com/office/drawing/2014/main" id="{FDC28014-6ECD-7AA3-6898-30738E8FA44D}"/>
              </a:ext>
            </a:extLst>
          </p:cNvPr>
          <p:cNvSpPr/>
          <p:nvPr/>
        </p:nvSpPr>
        <p:spPr>
          <a:xfrm>
            <a:off x="111573" y="3809437"/>
            <a:ext cx="10883543" cy="2400657"/>
          </a:xfrm>
          <a:prstGeom prst="rect">
            <a:avLst/>
          </a:prstGeom>
        </p:spPr>
        <p:txBody>
          <a:bodyPr wrap="square">
            <a:spAutoFit/>
          </a:bodyPr>
          <a:lstStyle/>
          <a:p>
            <a:pPr lvl="0" defTabSz="463550"/>
            <a:r>
              <a:rPr lang="en-US" sz="2500" b="1" dirty="0">
                <a:latin typeface="Times New Roman" panose="02020603050405020304" pitchFamily="18" charset="0"/>
                <a:cs typeface="Times New Roman" panose="02020603050405020304" pitchFamily="18" charset="0"/>
              </a:rPr>
              <a:t>Q: 	</a:t>
            </a:r>
            <a:r>
              <a:rPr lang="en-US" sz="2500" dirty="0">
                <a:latin typeface="Times New Roman" panose="02020603050405020304" pitchFamily="18" charset="0"/>
                <a:cs typeface="Times New Roman" panose="02020603050405020304" pitchFamily="18" charset="0"/>
              </a:rPr>
              <a:t>How is a monopoly different from a perfectly 	                                                          	competitive firm? </a:t>
            </a:r>
          </a:p>
          <a:p>
            <a:pPr lvl="0" defTabSz="463550"/>
            <a:r>
              <a:rPr lang="en-US" sz="2500" b="1" dirty="0">
                <a:latin typeface="Times New Roman" panose="02020603050405020304" pitchFamily="18" charset="0"/>
                <a:cs typeface="Times New Roman" panose="02020603050405020304" pitchFamily="18" charset="0"/>
              </a:rPr>
              <a:t>A: 	</a:t>
            </a:r>
            <a:r>
              <a:rPr lang="en-US" sz="2500" dirty="0">
                <a:latin typeface="Times New Roman" panose="02020603050405020304" pitchFamily="18" charset="0"/>
                <a:cs typeface="Times New Roman" panose="02020603050405020304" pitchFamily="18" charset="0"/>
              </a:rPr>
              <a:t>Monopolist chooses to produce where </a:t>
            </a:r>
            <a:r>
              <a:rPr lang="en-US" sz="2500" i="1" dirty="0">
                <a:latin typeface="Times New Roman" panose="02020603050405020304" pitchFamily="18" charset="0"/>
                <a:cs typeface="Times New Roman" panose="02020603050405020304" pitchFamily="18" charset="0"/>
              </a:rPr>
              <a:t>MR</a:t>
            </a:r>
            <a:r>
              <a:rPr lang="en-US" sz="2500" dirty="0">
                <a:latin typeface="Times New Roman" panose="02020603050405020304" pitchFamily="18" charset="0"/>
                <a:cs typeface="Times New Roman" panose="02020603050405020304" pitchFamily="18" charset="0"/>
              </a:rPr>
              <a:t>=</a:t>
            </a:r>
            <a:r>
              <a:rPr lang="en-US" sz="2500" i="1" dirty="0">
                <a:latin typeface="Times New Roman" panose="02020603050405020304" pitchFamily="18" charset="0"/>
                <a:cs typeface="Times New Roman" panose="02020603050405020304" pitchFamily="18" charset="0"/>
              </a:rPr>
              <a:t>MC.</a:t>
            </a:r>
          </a:p>
          <a:p>
            <a:pPr lvl="0" defTabSz="463550"/>
            <a:r>
              <a:rPr lang="en-US" sz="2500" dirty="0">
                <a:latin typeface="Times New Roman" panose="02020603050405020304" pitchFamily="18" charset="0"/>
                <a:cs typeface="Times New Roman" panose="02020603050405020304" pitchFamily="18" charset="0"/>
              </a:rPr>
              <a:t>	Perfect competition produces where </a:t>
            </a:r>
            <a:r>
              <a:rPr lang="en-US" sz="2500" i="1" dirty="0">
                <a:latin typeface="Times New Roman" panose="02020603050405020304" pitchFamily="18" charset="0"/>
                <a:cs typeface="Times New Roman" panose="02020603050405020304" pitchFamily="18" charset="0"/>
              </a:rPr>
              <a:t>S</a:t>
            </a:r>
            <a:r>
              <a:rPr lang="en-US" sz="2500" dirty="0">
                <a:latin typeface="Times New Roman" panose="02020603050405020304" pitchFamily="18" charset="0"/>
                <a:cs typeface="Times New Roman" panose="02020603050405020304" pitchFamily="18" charset="0"/>
              </a:rPr>
              <a:t>=</a:t>
            </a:r>
            <a:r>
              <a:rPr lang="en-US" sz="2500" i="1" dirty="0">
                <a:latin typeface="Times New Roman" panose="02020603050405020304" pitchFamily="18" charset="0"/>
                <a:cs typeface="Times New Roman" panose="02020603050405020304" pitchFamily="18" charset="0"/>
              </a:rPr>
              <a:t>D 	                                                     	</a:t>
            </a:r>
            <a:r>
              <a:rPr lang="en-US" sz="2500" dirty="0">
                <a:latin typeface="Times New Roman" panose="02020603050405020304" pitchFamily="18" charset="0"/>
                <a:cs typeface="Times New Roman" panose="02020603050405020304" pitchFamily="18" charset="0"/>
              </a:rPr>
              <a:t>Result: Monopoly leads to lower quantities &amp; higher price.                                                              	</a:t>
            </a:r>
          </a:p>
        </p:txBody>
      </p:sp>
      <p:cxnSp>
        <p:nvCxnSpPr>
          <p:cNvPr id="7" name="Google Shape;819;p89">
            <a:extLst>
              <a:ext uri="{FF2B5EF4-FFF2-40B4-BE49-F238E27FC236}">
                <a16:creationId xmlns:a16="http://schemas.microsoft.com/office/drawing/2014/main" id="{8EBBDFC3-1621-2209-2087-95FE75B6BF05}"/>
              </a:ext>
            </a:extLst>
          </p:cNvPr>
          <p:cNvCxnSpPr>
            <a:cxnSpLocks/>
          </p:cNvCxnSpPr>
          <p:nvPr/>
        </p:nvCxnSpPr>
        <p:spPr>
          <a:xfrm>
            <a:off x="1448504" y="1397519"/>
            <a:ext cx="3992672" cy="0"/>
          </a:xfrm>
          <a:prstGeom prst="straightConnector1">
            <a:avLst/>
          </a:prstGeom>
          <a:noFill/>
          <a:ln w="28575" cap="flat" cmpd="sng">
            <a:solidFill>
              <a:srgbClr val="0C363C"/>
            </a:solidFill>
            <a:prstDash val="solid"/>
            <a:miter lim="800000"/>
            <a:headEnd type="none" w="sm" len="sm"/>
            <a:tailEnd type="none" w="sm" len="sm"/>
          </a:ln>
        </p:spPr>
      </p:cxnSp>
      <p:sp>
        <p:nvSpPr>
          <p:cNvPr id="4" name="Google Shape;741;p86">
            <a:extLst>
              <a:ext uri="{FF2B5EF4-FFF2-40B4-BE49-F238E27FC236}">
                <a16:creationId xmlns:a16="http://schemas.microsoft.com/office/drawing/2014/main" id="{69AA61A9-4A63-7CDA-21AF-FE736315772F}"/>
              </a:ext>
            </a:extLst>
          </p:cNvPr>
          <p:cNvSpPr/>
          <p:nvPr/>
        </p:nvSpPr>
        <p:spPr>
          <a:xfrm>
            <a:off x="357750" y="145220"/>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8" name="Google Shape;735;p86">
            <a:extLst>
              <a:ext uri="{FF2B5EF4-FFF2-40B4-BE49-F238E27FC236}">
                <a16:creationId xmlns:a16="http://schemas.microsoft.com/office/drawing/2014/main" id="{019582C8-1C66-AB3F-45DD-A41615099E61}"/>
              </a:ext>
            </a:extLst>
          </p:cNvPr>
          <p:cNvSpPr/>
          <p:nvPr/>
        </p:nvSpPr>
        <p:spPr>
          <a:xfrm>
            <a:off x="17" y="6129073"/>
            <a:ext cx="12192000" cy="729027"/>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pic>
        <p:nvPicPr>
          <p:cNvPr id="10" name="Picture 9">
            <a:extLst>
              <a:ext uri="{FF2B5EF4-FFF2-40B4-BE49-F238E27FC236}">
                <a16:creationId xmlns:a16="http://schemas.microsoft.com/office/drawing/2014/main" id="{3770727A-63CE-9A48-7150-91D4E7D632B4}"/>
              </a:ext>
            </a:extLst>
          </p:cNvPr>
          <p:cNvPicPr>
            <a:picLocks noChangeAspect="1"/>
          </p:cNvPicPr>
          <p:nvPr/>
        </p:nvPicPr>
        <p:blipFill>
          <a:blip r:embed="rId2"/>
          <a:stretch>
            <a:fillRect/>
          </a:stretch>
        </p:blipFill>
        <p:spPr>
          <a:xfrm>
            <a:off x="6880318" y="794518"/>
            <a:ext cx="5200109" cy="4611620"/>
          </a:xfrm>
          <a:prstGeom prst="rect">
            <a:avLst/>
          </a:prstGeom>
        </p:spPr>
      </p:pic>
    </p:spTree>
    <p:extLst>
      <p:ext uri="{BB962C8B-B14F-4D97-AF65-F5344CB8AC3E}">
        <p14:creationId xmlns:p14="http://schemas.microsoft.com/office/powerpoint/2010/main" val="3117558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90"/>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838" name="Google Shape;838;p90"/>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839" name="Google Shape;839;p90"/>
          <p:cNvSpPr txBox="1"/>
          <p:nvPr/>
        </p:nvSpPr>
        <p:spPr>
          <a:xfrm>
            <a:off x="120819" y="2275879"/>
            <a:ext cx="12192000" cy="3615900"/>
          </a:xfrm>
          <a:prstGeom prst="rect">
            <a:avLst/>
          </a:prstGeom>
          <a:noFill/>
          <a:ln>
            <a:noFill/>
          </a:ln>
        </p:spPr>
        <p:txBody>
          <a:bodyPr spcFirstLastPara="1" wrap="square" lIns="91425" tIns="91425" rIns="91425" bIns="91425" anchor="t" anchorCtr="0">
            <a:noAutofit/>
          </a:bodyPr>
          <a:lstStyle/>
          <a:p>
            <a:pPr marL="457200" lvl="0" indent="-387350" algn="just" rtl="0">
              <a:spcBef>
                <a:spcPts val="0"/>
              </a:spcBef>
              <a:spcAft>
                <a:spcPts val="0"/>
              </a:spcAft>
              <a:buClr>
                <a:schemeClr val="dk1"/>
              </a:buClr>
              <a:buSzPts val="2500"/>
              <a:buFont typeface="Open Sans"/>
              <a:buAutoNum type="arabicPeriod"/>
            </a:pPr>
            <a:r>
              <a:rPr lang="en-US" sz="3200" dirty="0">
                <a:solidFill>
                  <a:schemeClr val="dk1"/>
                </a:solidFill>
                <a:latin typeface="Times New Roman" panose="02020603050405020304" pitchFamily="18" charset="0"/>
                <a:ea typeface="Open Sans"/>
                <a:cs typeface="Times New Roman" panose="02020603050405020304" pitchFamily="18" charset="0"/>
                <a:sym typeface="Open Sans"/>
              </a:rPr>
              <a:t>Monopolies produce at the profit maximizing output </a:t>
            </a:r>
            <a:r>
              <a:rPr lang="en-US" sz="2500" dirty="0">
                <a:solidFill>
                  <a:schemeClr val="dk1"/>
                </a:solidFill>
                <a:latin typeface="Times New Roman" panose="02020603050405020304" pitchFamily="18" charset="0"/>
                <a:ea typeface="Open Sans"/>
                <a:cs typeface="Times New Roman" panose="02020603050405020304" pitchFamily="18" charset="0"/>
                <a:sym typeface="Open Sans"/>
              </a:rPr>
              <a:t>(</a:t>
            </a:r>
            <a:r>
              <a:rPr lang="en-US" sz="2500" i="1" dirty="0">
                <a:solidFill>
                  <a:schemeClr val="dk1"/>
                </a:solidFill>
                <a:latin typeface="Times New Roman" panose="02020603050405020304" pitchFamily="18" charset="0"/>
                <a:ea typeface="Open Sans"/>
                <a:cs typeface="Times New Roman" panose="02020603050405020304" pitchFamily="18" charset="0"/>
                <a:sym typeface="Open Sans"/>
              </a:rPr>
              <a:t>i.e., MR = MC</a:t>
            </a:r>
            <a:r>
              <a:rPr lang="en-US" sz="2500" dirty="0">
                <a:solidFill>
                  <a:schemeClr val="dk1"/>
                </a:solidFill>
                <a:latin typeface="Times New Roman" panose="02020603050405020304" pitchFamily="18" charset="0"/>
                <a:ea typeface="Open Sans"/>
                <a:cs typeface="Times New Roman" panose="02020603050405020304" pitchFamily="18" charset="0"/>
                <a:sym typeface="Open Sans"/>
              </a:rPr>
              <a:t>). </a:t>
            </a:r>
            <a:endParaRPr sz="2500" dirty="0">
              <a:solidFill>
                <a:schemeClr val="dk1"/>
              </a:solidFill>
              <a:latin typeface="Times New Roman" panose="02020603050405020304" pitchFamily="18" charset="0"/>
              <a:ea typeface="Open Sans"/>
              <a:cs typeface="Times New Roman" panose="02020603050405020304" pitchFamily="18" charset="0"/>
              <a:sym typeface="Open Sans"/>
            </a:endParaRPr>
          </a:p>
          <a:p>
            <a:pPr marL="457200" lvl="0" indent="-387350" rtl="0">
              <a:spcBef>
                <a:spcPts val="0"/>
              </a:spcBef>
              <a:spcAft>
                <a:spcPts val="0"/>
              </a:spcAft>
              <a:buClr>
                <a:schemeClr val="dk1"/>
              </a:buClr>
              <a:buSzPts val="2500"/>
              <a:buFont typeface="Open Sans"/>
              <a:buAutoNum type="arabicPeriod"/>
            </a:pPr>
            <a:r>
              <a:rPr lang="en-US" sz="3200" dirty="0">
                <a:solidFill>
                  <a:schemeClr val="dk1"/>
                </a:solidFill>
                <a:latin typeface="Times New Roman" panose="02020603050405020304" pitchFamily="18" charset="0"/>
                <a:ea typeface="Open Sans"/>
                <a:cs typeface="Times New Roman" panose="02020603050405020304" pitchFamily="18" charset="0"/>
                <a:sym typeface="Open Sans"/>
              </a:rPr>
              <a:t>If </a:t>
            </a:r>
            <a:r>
              <a:rPr lang="en-US" sz="3200" i="1" dirty="0">
                <a:solidFill>
                  <a:schemeClr val="dk1"/>
                </a:solidFill>
                <a:latin typeface="Times New Roman" panose="02020603050405020304" pitchFamily="18" charset="0"/>
                <a:ea typeface="Open Sans"/>
                <a:cs typeface="Times New Roman" panose="02020603050405020304" pitchFamily="18" charset="0"/>
                <a:sym typeface="Open Sans"/>
              </a:rPr>
              <a:t>MC &gt; MR</a:t>
            </a:r>
            <a:r>
              <a:rPr lang="en-US" sz="3200" dirty="0">
                <a:solidFill>
                  <a:schemeClr val="dk1"/>
                </a:solidFill>
                <a:latin typeface="Times New Roman" panose="02020603050405020304" pitchFamily="18" charset="0"/>
                <a:ea typeface="Open Sans"/>
                <a:cs typeface="Times New Roman" panose="02020603050405020304" pitchFamily="18" charset="0"/>
                <a:sym typeface="Open Sans"/>
              </a:rPr>
              <a:t>, the monopolist stops producing additional units.</a:t>
            </a:r>
            <a:endParaRPr sz="3200" dirty="0">
              <a:solidFill>
                <a:schemeClr val="dk1"/>
              </a:solidFill>
              <a:latin typeface="Times New Roman" panose="02020603050405020304" pitchFamily="18" charset="0"/>
              <a:ea typeface="Open Sans"/>
              <a:cs typeface="Times New Roman" panose="02020603050405020304" pitchFamily="18" charset="0"/>
              <a:sym typeface="Open Sans"/>
            </a:endParaRPr>
          </a:p>
          <a:p>
            <a:pPr marL="457200" lvl="0" indent="-387350" algn="just" rtl="0">
              <a:spcBef>
                <a:spcPts val="0"/>
              </a:spcBef>
              <a:spcAft>
                <a:spcPts val="0"/>
              </a:spcAft>
              <a:buClr>
                <a:schemeClr val="dk1"/>
              </a:buClr>
              <a:buSzPts val="2500"/>
              <a:buFont typeface="Open Sans"/>
              <a:buAutoNum type="arabicPeriod"/>
            </a:pPr>
            <a:r>
              <a:rPr lang="en-US" sz="3200" dirty="0">
                <a:solidFill>
                  <a:schemeClr val="dk1"/>
                </a:solidFill>
                <a:latin typeface="Times New Roman" panose="02020603050405020304" pitchFamily="18" charset="0"/>
                <a:ea typeface="Open Sans"/>
                <a:cs typeface="Times New Roman" panose="02020603050405020304" pitchFamily="18" charset="0"/>
                <a:sym typeface="Open Sans"/>
              </a:rPr>
              <a:t>Monopolies underproduce. </a:t>
            </a:r>
            <a:endParaRPr sz="3200" dirty="0">
              <a:solidFill>
                <a:schemeClr val="dk1"/>
              </a:solidFill>
              <a:latin typeface="Times New Roman" panose="02020603050405020304" pitchFamily="18" charset="0"/>
              <a:ea typeface="Open Sans"/>
              <a:cs typeface="Times New Roman" panose="02020603050405020304" pitchFamily="18" charset="0"/>
              <a:sym typeface="Open Sans"/>
            </a:endParaRPr>
          </a:p>
          <a:p>
            <a:pPr marL="457200" lvl="0" indent="-387350" rtl="0">
              <a:spcBef>
                <a:spcPts val="0"/>
              </a:spcBef>
              <a:spcAft>
                <a:spcPts val="0"/>
              </a:spcAft>
              <a:buClr>
                <a:schemeClr val="dk1"/>
              </a:buClr>
              <a:buSzPts val="2500"/>
              <a:buFont typeface="Open Sans"/>
              <a:buAutoNum type="arabicPeriod"/>
            </a:pPr>
            <a:r>
              <a:rPr lang="en-US" sz="3200" dirty="0">
                <a:solidFill>
                  <a:schemeClr val="dk1"/>
                </a:solidFill>
                <a:latin typeface="Times New Roman" panose="02020603050405020304" pitchFamily="18" charset="0"/>
                <a:ea typeface="Open Sans"/>
                <a:cs typeface="Times New Roman" panose="02020603050405020304" pitchFamily="18" charset="0"/>
                <a:sym typeface="Open Sans"/>
              </a:rPr>
              <a:t>Unlike perfectly competitive markets, a monopoly charges a higher price due to being shielded from competition. </a:t>
            </a:r>
            <a:endParaRPr sz="3200" dirty="0">
              <a:solidFill>
                <a:schemeClr val="dk1"/>
              </a:solidFill>
              <a:latin typeface="Times New Roman" panose="02020603050405020304" pitchFamily="18" charset="0"/>
              <a:ea typeface="Open Sans"/>
              <a:cs typeface="Times New Roman" panose="02020603050405020304" pitchFamily="18" charset="0"/>
              <a:sym typeface="Open Sans"/>
            </a:endParaRPr>
          </a:p>
          <a:p>
            <a:pPr marL="457200" lvl="0" indent="-387350" rtl="0">
              <a:spcBef>
                <a:spcPts val="0"/>
              </a:spcBef>
              <a:spcAft>
                <a:spcPts val="0"/>
              </a:spcAft>
              <a:buClr>
                <a:schemeClr val="dk1"/>
              </a:buClr>
              <a:buSzPts val="2500"/>
              <a:buFont typeface="Open Sans"/>
              <a:buAutoNum type="arabicPeriod"/>
            </a:pPr>
            <a:r>
              <a:rPr lang="en-US" sz="3200" dirty="0">
                <a:solidFill>
                  <a:schemeClr val="dk1"/>
                </a:solidFill>
                <a:latin typeface="Times New Roman" panose="02020603050405020304" pitchFamily="18" charset="0"/>
                <a:ea typeface="Open Sans"/>
                <a:cs typeface="Times New Roman" panose="02020603050405020304" pitchFamily="18" charset="0"/>
                <a:sym typeface="Open Sans"/>
              </a:rPr>
              <a:t>Monopoly markets result in a DWL.</a:t>
            </a:r>
            <a:endParaRPr sz="3200"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840" name="Google Shape;840;p90"/>
          <p:cNvSpPr txBox="1"/>
          <p:nvPr/>
        </p:nvSpPr>
        <p:spPr>
          <a:xfrm>
            <a:off x="385525" y="1095850"/>
            <a:ext cx="11020500" cy="86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SUMMARY OF MONOPOLIES</a:t>
            </a:r>
            <a:endParaRPr sz="3600" dirty="0">
              <a:solidFill>
                <a:srgbClr val="00262C"/>
              </a:solidFill>
              <a:latin typeface="Open Sans ExtraBold"/>
              <a:ea typeface="Open Sans ExtraBold"/>
              <a:cs typeface="Open Sans ExtraBold"/>
              <a:sym typeface="Open Sans ExtraBold"/>
            </a:endParaRPr>
          </a:p>
        </p:txBody>
      </p:sp>
      <p:cxnSp>
        <p:nvCxnSpPr>
          <p:cNvPr id="841" name="Google Shape;841;p90"/>
          <p:cNvCxnSpPr/>
          <p:nvPr/>
        </p:nvCxnSpPr>
        <p:spPr>
          <a:xfrm>
            <a:off x="3858293" y="1961950"/>
            <a:ext cx="4249200" cy="0"/>
          </a:xfrm>
          <a:prstGeom prst="straightConnector1">
            <a:avLst/>
          </a:prstGeom>
          <a:noFill/>
          <a:ln w="28575" cap="flat" cmpd="sng">
            <a:solidFill>
              <a:srgbClr val="0C363C"/>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91"/>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847" name="Google Shape;847;p91"/>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dirty="0">
                <a:solidFill>
                  <a:schemeClr val="lt1"/>
                </a:solidFill>
                <a:latin typeface="Open Sans SemiBold"/>
                <a:ea typeface="Open Sans SemiBold"/>
                <a:cs typeface="Open Sans SemiBold"/>
                <a:sym typeface="Open Sans SemiBold"/>
              </a:rPr>
              <a:t>          KENNESAW STATE UNIVERSITY  |  COLES COLLEGE OF BUSINESS</a:t>
            </a:r>
            <a:endParaRPr sz="1500" dirty="0"/>
          </a:p>
        </p:txBody>
      </p:sp>
      <p:sp>
        <p:nvSpPr>
          <p:cNvPr id="848" name="Google Shape;848;p91"/>
          <p:cNvSpPr txBox="1"/>
          <p:nvPr/>
        </p:nvSpPr>
        <p:spPr>
          <a:xfrm>
            <a:off x="1479239" y="3272051"/>
            <a:ext cx="10262046" cy="1991400"/>
          </a:xfrm>
          <a:prstGeom prst="rect">
            <a:avLst/>
          </a:prstGeom>
          <a:noFill/>
          <a:ln>
            <a:noFill/>
          </a:ln>
        </p:spPr>
        <p:txBody>
          <a:bodyPr spcFirstLastPara="1" wrap="square" lIns="91425" tIns="91425" rIns="91425" bIns="91425" anchor="t" anchorCtr="0">
            <a:noAutofit/>
          </a:bodyPr>
          <a:lstStyle/>
          <a:p>
            <a:pPr marL="457200" lvl="0" indent="-450850" rtl="0">
              <a:lnSpc>
                <a:spcPct val="115000"/>
              </a:lnSpc>
              <a:spcBef>
                <a:spcPts val="0"/>
              </a:spcBef>
              <a:spcAft>
                <a:spcPts val="0"/>
              </a:spcAft>
              <a:buSzPts val="3500"/>
              <a:buFont typeface="Open Sans"/>
              <a:buChar char="●"/>
            </a:pPr>
            <a:r>
              <a:rPr lang="en-US" sz="3800" dirty="0">
                <a:latin typeface="Times New Roman" panose="02020603050405020304" pitchFamily="18" charset="0"/>
                <a:ea typeface="Open Sans"/>
                <a:cs typeface="Times New Roman" panose="02020603050405020304" pitchFamily="18" charset="0"/>
                <a:sym typeface="Open Sans"/>
              </a:rPr>
              <a:t>Antitrust Legislation (Sherman Antitrust Act)</a:t>
            </a:r>
            <a:endParaRPr sz="3800" dirty="0">
              <a:latin typeface="Times New Roman" panose="02020603050405020304" pitchFamily="18" charset="0"/>
              <a:ea typeface="Open Sans"/>
              <a:cs typeface="Times New Roman" panose="02020603050405020304" pitchFamily="18" charset="0"/>
              <a:sym typeface="Open Sans"/>
            </a:endParaRPr>
          </a:p>
          <a:p>
            <a:pPr marL="457200" lvl="0" indent="-450850" rtl="0">
              <a:lnSpc>
                <a:spcPct val="115000"/>
              </a:lnSpc>
              <a:spcBef>
                <a:spcPts val="0"/>
              </a:spcBef>
              <a:spcAft>
                <a:spcPts val="0"/>
              </a:spcAft>
              <a:buSzPts val="3500"/>
              <a:buFont typeface="Open Sans"/>
              <a:buChar char="●"/>
            </a:pPr>
            <a:r>
              <a:rPr lang="en-US" sz="3800" dirty="0">
                <a:latin typeface="Times New Roman" panose="02020603050405020304" pitchFamily="18" charset="0"/>
                <a:ea typeface="Open Sans"/>
                <a:cs typeface="Times New Roman" panose="02020603050405020304" pitchFamily="18" charset="0"/>
                <a:sym typeface="Open Sans"/>
              </a:rPr>
              <a:t>Overseeing natural monopolies</a:t>
            </a:r>
            <a:endParaRPr sz="3800" dirty="0">
              <a:latin typeface="Times New Roman" panose="02020603050405020304" pitchFamily="18" charset="0"/>
              <a:ea typeface="Open Sans"/>
              <a:cs typeface="Times New Roman" panose="02020603050405020304" pitchFamily="18" charset="0"/>
              <a:sym typeface="Open Sans"/>
            </a:endParaRPr>
          </a:p>
          <a:p>
            <a:pPr marL="457200" lvl="0" indent="-450850" rtl="0">
              <a:lnSpc>
                <a:spcPct val="115000"/>
              </a:lnSpc>
              <a:spcBef>
                <a:spcPts val="0"/>
              </a:spcBef>
              <a:spcAft>
                <a:spcPts val="0"/>
              </a:spcAft>
              <a:buSzPts val="3500"/>
              <a:buFont typeface="Open Sans"/>
              <a:buChar char="●"/>
            </a:pPr>
            <a:r>
              <a:rPr lang="en-US" sz="3800" dirty="0">
                <a:latin typeface="Times New Roman" panose="02020603050405020304" pitchFamily="18" charset="0"/>
                <a:ea typeface="Open Sans"/>
                <a:cs typeface="Times New Roman" panose="02020603050405020304" pitchFamily="18" charset="0"/>
                <a:sym typeface="Open Sans"/>
              </a:rPr>
              <a:t>Encouraging competition</a:t>
            </a:r>
            <a:endParaRPr sz="3800" dirty="0">
              <a:latin typeface="Times New Roman" panose="02020603050405020304" pitchFamily="18" charset="0"/>
              <a:ea typeface="Open Sans"/>
              <a:cs typeface="Times New Roman" panose="02020603050405020304" pitchFamily="18" charset="0"/>
              <a:sym typeface="Open Sans"/>
            </a:endParaRPr>
          </a:p>
          <a:p>
            <a:pPr marL="0" lvl="0" indent="0" rtl="0">
              <a:lnSpc>
                <a:spcPct val="115000"/>
              </a:lnSpc>
              <a:spcBef>
                <a:spcPts val="0"/>
              </a:spcBef>
              <a:spcAft>
                <a:spcPts val="0"/>
              </a:spcAft>
              <a:buNone/>
            </a:pPr>
            <a:br>
              <a:rPr lang="en-US" sz="3500" b="1" dirty="0">
                <a:latin typeface="Open Sans"/>
                <a:ea typeface="Open Sans"/>
                <a:cs typeface="Open Sans"/>
                <a:sym typeface="Open Sans"/>
              </a:rPr>
            </a:br>
            <a:endParaRPr sz="3500" b="1" dirty="0">
              <a:latin typeface="Open Sans"/>
              <a:ea typeface="Open Sans"/>
              <a:cs typeface="Open Sans"/>
              <a:sym typeface="Open Sans"/>
            </a:endParaRPr>
          </a:p>
        </p:txBody>
      </p:sp>
      <p:sp>
        <p:nvSpPr>
          <p:cNvPr id="849" name="Google Shape;849;p91"/>
          <p:cNvSpPr txBox="1"/>
          <p:nvPr/>
        </p:nvSpPr>
        <p:spPr>
          <a:xfrm>
            <a:off x="385524" y="1256575"/>
            <a:ext cx="11806475" cy="176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HOW DOES GOVERNMENT ATTEMPT TO REGULATE MONOPOLIES?</a:t>
            </a:r>
            <a:endParaRPr sz="4000" b="1" dirty="0">
              <a:solidFill>
                <a:srgbClr val="00262C"/>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850" name="Google Shape;850;p91"/>
          <p:cNvCxnSpPr/>
          <p:nvPr/>
        </p:nvCxnSpPr>
        <p:spPr>
          <a:xfrm>
            <a:off x="4384359" y="2812359"/>
            <a:ext cx="4249200" cy="0"/>
          </a:xfrm>
          <a:prstGeom prst="straightConnector1">
            <a:avLst/>
          </a:prstGeom>
          <a:noFill/>
          <a:ln w="28575" cap="flat" cmpd="sng">
            <a:solidFill>
              <a:srgbClr val="00262C"/>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92"/>
          <p:cNvSpPr/>
          <p:nvPr/>
        </p:nvSpPr>
        <p:spPr>
          <a:xfrm>
            <a:off x="6878275" y="241350"/>
            <a:ext cx="5200500" cy="1437600"/>
          </a:xfrm>
          <a:prstGeom prst="roundRect">
            <a:avLst>
              <a:gd name="adj" fmla="val 16667"/>
            </a:avLst>
          </a:prstGeom>
          <a:solidFill>
            <a:srgbClr val="0C363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857" name="Google Shape;857;p92"/>
          <p:cNvSpPr txBox="1"/>
          <p:nvPr/>
        </p:nvSpPr>
        <p:spPr>
          <a:xfrm>
            <a:off x="7446325" y="637650"/>
            <a:ext cx="4064400" cy="6450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800" b="1">
                <a:solidFill>
                  <a:srgbClr val="FFFFFF"/>
                </a:solidFill>
                <a:latin typeface="Open Sans"/>
                <a:ea typeface="Open Sans"/>
                <a:cs typeface="Open Sans"/>
                <a:sym typeface="Open Sans"/>
              </a:rPr>
              <a:t>A.  $18.00/1,000 units</a:t>
            </a:r>
            <a:endParaRPr sz="2800">
              <a:solidFill>
                <a:srgbClr val="FFFFFF"/>
              </a:solidFill>
            </a:endParaRPr>
          </a:p>
        </p:txBody>
      </p:sp>
      <p:sp>
        <p:nvSpPr>
          <p:cNvPr id="858" name="Google Shape;858;p92"/>
          <p:cNvSpPr/>
          <p:nvPr/>
        </p:nvSpPr>
        <p:spPr>
          <a:xfrm>
            <a:off x="6878275" y="1887250"/>
            <a:ext cx="5200500" cy="1437600"/>
          </a:xfrm>
          <a:prstGeom prst="roundRect">
            <a:avLst>
              <a:gd name="adj" fmla="val 16667"/>
            </a:avLst>
          </a:prstGeom>
          <a:solidFill>
            <a:srgbClr val="00262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859" name="Google Shape;859;p92"/>
          <p:cNvSpPr/>
          <p:nvPr/>
        </p:nvSpPr>
        <p:spPr>
          <a:xfrm>
            <a:off x="6878275" y="3533138"/>
            <a:ext cx="5200500" cy="1437600"/>
          </a:xfrm>
          <a:prstGeom prst="roundRect">
            <a:avLst>
              <a:gd name="adj" fmla="val 16667"/>
            </a:avLst>
          </a:prstGeom>
          <a:solidFill>
            <a:srgbClr val="00262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860" name="Google Shape;860;p92"/>
          <p:cNvSpPr txBox="1"/>
          <p:nvPr/>
        </p:nvSpPr>
        <p:spPr>
          <a:xfrm>
            <a:off x="7504825" y="3989700"/>
            <a:ext cx="3947400" cy="6450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800" b="1">
                <a:solidFill>
                  <a:srgbClr val="FFFFFF"/>
                </a:solidFill>
                <a:latin typeface="Open Sans"/>
                <a:ea typeface="Open Sans"/>
                <a:cs typeface="Open Sans"/>
                <a:sym typeface="Open Sans"/>
              </a:rPr>
              <a:t>C. $7.00/4,000 units</a:t>
            </a:r>
            <a:endParaRPr sz="2800">
              <a:solidFill>
                <a:srgbClr val="FFFFFF"/>
              </a:solidFill>
            </a:endParaRPr>
          </a:p>
        </p:txBody>
      </p:sp>
      <p:sp>
        <p:nvSpPr>
          <p:cNvPr id="861" name="Google Shape;861;p92"/>
          <p:cNvSpPr/>
          <p:nvPr/>
        </p:nvSpPr>
        <p:spPr>
          <a:xfrm>
            <a:off x="6878275" y="5179050"/>
            <a:ext cx="5200500" cy="1437600"/>
          </a:xfrm>
          <a:prstGeom prst="roundRect">
            <a:avLst>
              <a:gd name="adj" fmla="val 16667"/>
            </a:avLst>
          </a:prstGeom>
          <a:solidFill>
            <a:srgbClr val="00262C"/>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862" name="Google Shape;862;p92"/>
          <p:cNvSpPr txBox="1"/>
          <p:nvPr/>
        </p:nvSpPr>
        <p:spPr>
          <a:xfrm>
            <a:off x="6878275" y="2283539"/>
            <a:ext cx="5200500" cy="6450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800" b="1">
                <a:solidFill>
                  <a:srgbClr val="FFFFFF"/>
                </a:solidFill>
                <a:latin typeface="Open Sans"/>
                <a:ea typeface="Open Sans"/>
                <a:cs typeface="Open Sans"/>
                <a:sym typeface="Open Sans"/>
              </a:rPr>
              <a:t>B. $12.00/2,300 units</a:t>
            </a:r>
            <a:endParaRPr sz="2800">
              <a:solidFill>
                <a:srgbClr val="FFFFFF"/>
              </a:solidFill>
            </a:endParaRPr>
          </a:p>
        </p:txBody>
      </p:sp>
      <p:sp>
        <p:nvSpPr>
          <p:cNvPr id="863" name="Google Shape;863;p92"/>
          <p:cNvSpPr/>
          <p:nvPr/>
        </p:nvSpPr>
        <p:spPr>
          <a:xfrm>
            <a:off x="6878275" y="3517850"/>
            <a:ext cx="5200500" cy="146820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864" name="Google Shape;864;p92"/>
          <p:cNvSpPr/>
          <p:nvPr/>
        </p:nvSpPr>
        <p:spPr>
          <a:xfrm>
            <a:off x="6878275" y="241350"/>
            <a:ext cx="5200500" cy="143760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865" name="Google Shape;865;p92"/>
          <p:cNvSpPr txBox="1"/>
          <p:nvPr/>
        </p:nvSpPr>
        <p:spPr>
          <a:xfrm>
            <a:off x="119972" y="-85712"/>
            <a:ext cx="6650546" cy="10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38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At what price/quantity pair will the monopolist choose                    to produce?</a:t>
            </a:r>
            <a:endParaRPr sz="3800" b="1" dirty="0">
              <a:solidFill>
                <a:srgbClr val="00262C"/>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866" name="Google Shape;866;p92"/>
          <p:cNvSpPr/>
          <p:nvPr/>
        </p:nvSpPr>
        <p:spPr>
          <a:xfrm>
            <a:off x="6878275" y="5163750"/>
            <a:ext cx="5200500" cy="146820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867" name="Google Shape;867;p92"/>
          <p:cNvSpPr txBox="1"/>
          <p:nvPr/>
        </p:nvSpPr>
        <p:spPr>
          <a:xfrm>
            <a:off x="7329475" y="5575350"/>
            <a:ext cx="4298100" cy="6450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800" b="1">
                <a:solidFill>
                  <a:srgbClr val="FFFFFF"/>
                </a:solidFill>
                <a:latin typeface="Open Sans"/>
                <a:ea typeface="Open Sans"/>
                <a:cs typeface="Open Sans"/>
                <a:sym typeface="Open Sans"/>
              </a:rPr>
              <a:t>D. $4.00/2,300 units</a:t>
            </a:r>
            <a:endParaRPr sz="2800">
              <a:solidFill>
                <a:srgbClr val="FFFFFF"/>
              </a:solidFill>
            </a:endParaRPr>
          </a:p>
        </p:txBody>
      </p:sp>
      <p:pic>
        <p:nvPicPr>
          <p:cNvPr id="2" name="Picture 1"/>
          <p:cNvPicPr>
            <a:picLocks noChangeAspect="1"/>
          </p:cNvPicPr>
          <p:nvPr/>
        </p:nvPicPr>
        <p:blipFill>
          <a:blip r:embed="rId3"/>
          <a:stretch>
            <a:fillRect/>
          </a:stretch>
        </p:blipFill>
        <p:spPr>
          <a:xfrm>
            <a:off x="312608" y="1650741"/>
            <a:ext cx="6266678" cy="47620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3"/>
                                        </p:tgtEl>
                                        <p:attrNameLst>
                                          <p:attrName>style.visibility</p:attrName>
                                        </p:attrNameLst>
                                      </p:cBhvr>
                                      <p:to>
                                        <p:strVal val="visible"/>
                                      </p:to>
                                    </p:set>
                                    <p:animEffect transition="in" filter="fade">
                                      <p:cBhvr>
                                        <p:cTn id="7" dur="1"/>
                                        <p:tgtEl>
                                          <p:spTgt spid="863"/>
                                        </p:tgtEl>
                                      </p:cBhvr>
                                    </p:animEffect>
                                  </p:childTnLst>
                                </p:cTn>
                              </p:par>
                              <p:par>
                                <p:cTn id="8" presetID="10" presetClass="entr" presetSubtype="0" fill="hold" nodeType="withEffect">
                                  <p:stCondLst>
                                    <p:cond delay="0"/>
                                  </p:stCondLst>
                                  <p:childTnLst>
                                    <p:set>
                                      <p:cBhvr>
                                        <p:cTn id="9" dur="1" fill="hold">
                                          <p:stCondLst>
                                            <p:cond delay="0"/>
                                          </p:stCondLst>
                                        </p:cTn>
                                        <p:tgtEl>
                                          <p:spTgt spid="864"/>
                                        </p:tgtEl>
                                        <p:attrNameLst>
                                          <p:attrName>style.visibility</p:attrName>
                                        </p:attrNameLst>
                                      </p:cBhvr>
                                      <p:to>
                                        <p:strVal val="visible"/>
                                      </p:to>
                                    </p:set>
                                    <p:animEffect transition="in" filter="fade">
                                      <p:cBhvr>
                                        <p:cTn id="10" dur="1"/>
                                        <p:tgtEl>
                                          <p:spTgt spid="864"/>
                                        </p:tgtEl>
                                      </p:cBhvr>
                                    </p:animEffect>
                                  </p:childTnLst>
                                </p:cTn>
                              </p:par>
                              <p:par>
                                <p:cTn id="11" presetID="10" presetClass="entr" presetSubtype="0" fill="hold" nodeType="withEffect">
                                  <p:stCondLst>
                                    <p:cond delay="0"/>
                                  </p:stCondLst>
                                  <p:childTnLst>
                                    <p:set>
                                      <p:cBhvr>
                                        <p:cTn id="12" dur="1" fill="hold">
                                          <p:stCondLst>
                                            <p:cond delay="0"/>
                                          </p:stCondLst>
                                        </p:cTn>
                                        <p:tgtEl>
                                          <p:spTgt spid="866"/>
                                        </p:tgtEl>
                                        <p:attrNameLst>
                                          <p:attrName>style.visibility</p:attrName>
                                        </p:attrNameLst>
                                      </p:cBhvr>
                                      <p:to>
                                        <p:strVal val="visible"/>
                                      </p:to>
                                    </p:set>
                                    <p:animEffect transition="in" filter="fade">
                                      <p:cBhvr>
                                        <p:cTn id="13" dur="1"/>
                                        <p:tgtEl>
                                          <p:spTgt spid="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3033"/>
          <a:stretch/>
        </p:blipFill>
        <p:spPr>
          <a:xfrm>
            <a:off x="564748" y="1177913"/>
            <a:ext cx="7891905" cy="4502174"/>
          </a:xfrm>
          <a:prstGeom prst="rect">
            <a:avLst/>
          </a:prstGeom>
        </p:spPr>
      </p:pic>
      <p:sp>
        <p:nvSpPr>
          <p:cNvPr id="6" name="Flowchart: Connector 5"/>
          <p:cNvSpPr/>
          <p:nvPr/>
        </p:nvSpPr>
        <p:spPr>
          <a:xfrm>
            <a:off x="8671984" y="4632158"/>
            <a:ext cx="616395" cy="493295"/>
          </a:xfrm>
          <a:prstGeom prst="flowChartConnector">
            <a:avLst/>
          </a:prstGeom>
          <a:ln>
            <a:solidFill>
              <a:srgbClr val="16361E"/>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 name="Rectangle 4"/>
          <p:cNvSpPr/>
          <p:nvPr/>
        </p:nvSpPr>
        <p:spPr>
          <a:xfrm>
            <a:off x="8802019" y="1553918"/>
            <a:ext cx="3389980" cy="4062651"/>
          </a:xfrm>
          <a:prstGeom prst="rect">
            <a:avLst/>
          </a:prstGeom>
        </p:spPr>
        <p:txBody>
          <a:bodyPr wrap="square">
            <a:spAutoFit/>
          </a:bodyPr>
          <a:lstStyle/>
          <a:p>
            <a:r>
              <a:rPr lang="en-US" sz="28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The efficient level of output for this good is ____ units. </a:t>
            </a:r>
            <a:endParaRPr lang="en-US" sz="2900" dirty="0">
              <a:solidFill>
                <a:srgbClr val="C00000"/>
              </a:solidFill>
              <a:latin typeface="Times New Roman" panose="02020603050405020304" pitchFamily="18" charset="0"/>
            </a:endParaRPr>
          </a:p>
          <a:p>
            <a:pPr marL="514350" indent="-514350">
              <a:buClr>
                <a:schemeClr val="tx1"/>
              </a:buClr>
              <a:buFont typeface="+mj-lt"/>
              <a:buAutoNum type="alphaLcParenR"/>
            </a:pPr>
            <a:r>
              <a:rPr lang="en-US" sz="2900" dirty="0">
                <a:solidFill>
                  <a:srgbClr val="000000"/>
                </a:solidFill>
                <a:latin typeface="Times New Roman" panose="02020603050405020304" pitchFamily="18" charset="0"/>
              </a:rPr>
              <a:t>2,720	</a:t>
            </a:r>
          </a:p>
          <a:p>
            <a:pPr marL="514350" indent="-514350">
              <a:buClr>
                <a:schemeClr val="tx1"/>
              </a:buClr>
              <a:buFont typeface="+mj-lt"/>
              <a:buAutoNum type="alphaLcParenR"/>
            </a:pPr>
            <a:r>
              <a:rPr lang="en-US" sz="2900" dirty="0">
                <a:solidFill>
                  <a:srgbClr val="000000"/>
                </a:solidFill>
                <a:latin typeface="Times New Roman" panose="02020603050405020304" pitchFamily="18" charset="0"/>
              </a:rPr>
              <a:t>more than 2,720 but fewer than 4,640 units	</a:t>
            </a:r>
          </a:p>
          <a:p>
            <a:pPr marL="514350" indent="-514350">
              <a:buClr>
                <a:schemeClr val="tx1"/>
              </a:buClr>
              <a:buFont typeface="+mj-lt"/>
              <a:buAutoNum type="alphaLcParenR"/>
            </a:pPr>
            <a:r>
              <a:rPr lang="en-US" sz="2900" dirty="0">
                <a:solidFill>
                  <a:srgbClr val="000000"/>
                </a:solidFill>
                <a:latin typeface="Times New Roman" panose="02020603050405020304" pitchFamily="18" charset="0"/>
              </a:rPr>
              <a:t>4,640	</a:t>
            </a:r>
            <a:endParaRPr lang="en-US" sz="2900" dirty="0">
              <a:latin typeface="Times New Roman" panose="02020603050405020304" pitchFamily="18" charset="0"/>
            </a:endParaRPr>
          </a:p>
          <a:p>
            <a:pPr marL="514350" indent="-514350">
              <a:buClr>
                <a:schemeClr val="tx1"/>
              </a:buClr>
              <a:buFont typeface="+mj-lt"/>
              <a:buAutoNum type="alphaLcParenR"/>
            </a:pPr>
            <a:r>
              <a:rPr lang="en-US" sz="2900" dirty="0">
                <a:solidFill>
                  <a:srgbClr val="000000"/>
                </a:solidFill>
                <a:latin typeface="Times New Roman" panose="02020603050405020304" pitchFamily="18" charset="0"/>
              </a:rPr>
              <a:t>9,120</a:t>
            </a:r>
          </a:p>
        </p:txBody>
      </p:sp>
      <p:sp>
        <p:nvSpPr>
          <p:cNvPr id="7" name="Google Shape;902;p93">
            <a:extLst>
              <a:ext uri="{FF2B5EF4-FFF2-40B4-BE49-F238E27FC236}">
                <a16:creationId xmlns:a16="http://schemas.microsoft.com/office/drawing/2014/main" id="{21BB1277-A2D2-6997-9CAA-D23E72D2AABF}"/>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8" name="Google Shape;847;p91">
            <a:extLst>
              <a:ext uri="{FF2B5EF4-FFF2-40B4-BE49-F238E27FC236}">
                <a16:creationId xmlns:a16="http://schemas.microsoft.com/office/drawing/2014/main" id="{132862E8-2526-DBFD-26B1-D64C6260E9EE}"/>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dirty="0">
                <a:solidFill>
                  <a:schemeClr val="lt1"/>
                </a:solidFill>
                <a:latin typeface="Open Sans SemiBold"/>
                <a:ea typeface="Open Sans SemiBold"/>
                <a:cs typeface="Open Sans SemiBold"/>
                <a:sym typeface="Open Sans SemiBold"/>
              </a:rPr>
              <a:t>          KENNESAW STATE UNIVERSITY  |  COLES COLLEGE OF BUSINESS</a:t>
            </a:r>
            <a:endParaRPr sz="1500" dirty="0"/>
          </a:p>
        </p:txBody>
      </p:sp>
    </p:spTree>
    <p:extLst>
      <p:ext uri="{BB962C8B-B14F-4D97-AF65-F5344CB8AC3E}">
        <p14:creationId xmlns:p14="http://schemas.microsoft.com/office/powerpoint/2010/main" val="222458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93"/>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903" name="Google Shape;903;p93"/>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904" name="Google Shape;904;p93"/>
          <p:cNvSpPr txBox="1"/>
          <p:nvPr/>
        </p:nvSpPr>
        <p:spPr>
          <a:xfrm>
            <a:off x="0" y="1139838"/>
            <a:ext cx="12192000" cy="997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2. </a:t>
            </a:r>
            <a:r>
              <a:rPr lang="en-US" sz="36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MARKET PROVISION OF PUBLIC GOODS</a:t>
            </a:r>
            <a:endParaRPr sz="3600" b="1" dirty="0">
              <a:solidFill>
                <a:srgbClr val="00262C"/>
              </a:solidFill>
              <a:latin typeface="Times New Roman" panose="02020603050405020304" pitchFamily="18" charset="0"/>
              <a:cs typeface="Times New Roman" panose="02020603050405020304" pitchFamily="18" charset="0"/>
            </a:endParaRPr>
          </a:p>
        </p:txBody>
      </p:sp>
      <p:sp>
        <p:nvSpPr>
          <p:cNvPr id="905" name="Google Shape;905;p93"/>
          <p:cNvSpPr txBox="1"/>
          <p:nvPr/>
        </p:nvSpPr>
        <p:spPr>
          <a:xfrm>
            <a:off x="0" y="2552724"/>
            <a:ext cx="12192000" cy="2140800"/>
          </a:xfrm>
          <a:prstGeom prst="rect">
            <a:avLst/>
          </a:prstGeom>
          <a:noFill/>
          <a:ln>
            <a:noFill/>
          </a:ln>
        </p:spPr>
        <p:txBody>
          <a:bodyPr spcFirstLastPara="1" wrap="square" lIns="91425" tIns="45700" rIns="91425" bIns="45700" anchor="t" anchorCtr="0">
            <a:noAutofit/>
          </a:bodyPr>
          <a:lstStyle/>
          <a:p>
            <a:pPr algn="ctr">
              <a:lnSpc>
                <a:spcPct val="115000"/>
              </a:lnSpc>
            </a:pPr>
            <a:r>
              <a:rPr lang="en-US" sz="3800" dirty="0">
                <a:latin typeface="Times New Roman" panose="02020603050405020304" pitchFamily="18" charset="0"/>
                <a:ea typeface="Open Sans"/>
                <a:cs typeface="Times New Roman" panose="02020603050405020304" pitchFamily="18" charset="0"/>
                <a:sym typeface="Open Sans"/>
              </a:rPr>
              <a:t>The provision of </a:t>
            </a:r>
            <a:r>
              <a:rPr lang="en-US" sz="3800" u="sng" dirty="0">
                <a:latin typeface="Times New Roman" panose="02020603050405020304" pitchFamily="18" charset="0"/>
                <a:ea typeface="Open Sans"/>
                <a:cs typeface="Times New Roman" panose="02020603050405020304" pitchFamily="18" charset="0"/>
                <a:sym typeface="Open Sans"/>
              </a:rPr>
              <a:t>public goods</a:t>
            </a:r>
            <a:r>
              <a:rPr lang="en-US" sz="3800" dirty="0">
                <a:latin typeface="Times New Roman" panose="02020603050405020304" pitchFamily="18" charset="0"/>
                <a:ea typeface="Open Sans"/>
                <a:cs typeface="Times New Roman" panose="02020603050405020304" pitchFamily="18" charset="0"/>
                <a:sym typeface="Open Sans"/>
              </a:rPr>
              <a:t> </a:t>
            </a:r>
            <a:r>
              <a:rPr lang="en-US" sz="2400" baseline="-25000" dirty="0">
                <a:latin typeface="Times New Roman" panose="02020603050405020304" pitchFamily="18" charset="0"/>
                <a:ea typeface="Open Sans"/>
                <a:cs typeface="Times New Roman" panose="02020603050405020304" pitchFamily="18" charset="0"/>
                <a:sym typeface="Open Sans"/>
              </a:rPr>
              <a:t>e.g., public transportation</a:t>
            </a:r>
            <a:r>
              <a:rPr lang="en-US" sz="3800" dirty="0">
                <a:latin typeface="Times New Roman" panose="02020603050405020304" pitchFamily="18" charset="0"/>
                <a:ea typeface="Open Sans"/>
                <a:cs typeface="Times New Roman" panose="02020603050405020304" pitchFamily="18" charset="0"/>
                <a:sym typeface="Open Sans"/>
              </a:rPr>
              <a:t> by the free    market results in </a:t>
            </a:r>
            <a:r>
              <a:rPr lang="en-US" sz="3800" i="1" dirty="0">
                <a:latin typeface="Times New Roman" panose="02020603050405020304" pitchFamily="18" charset="0"/>
                <a:ea typeface="Open Sans"/>
                <a:cs typeface="Times New Roman" panose="02020603050405020304" pitchFamily="18" charset="0"/>
                <a:sym typeface="Open Sans"/>
              </a:rPr>
              <a:t>underproduction</a:t>
            </a:r>
            <a:r>
              <a:rPr lang="en-US" sz="3800" dirty="0">
                <a:latin typeface="Times New Roman" panose="02020603050405020304" pitchFamily="18" charset="0"/>
                <a:ea typeface="Open Sans"/>
                <a:cs typeface="Times New Roman" panose="02020603050405020304" pitchFamily="18" charset="0"/>
                <a:sym typeface="Open Sans"/>
              </a:rPr>
              <a:t> due to</a:t>
            </a:r>
            <a:r>
              <a:rPr lang="en-US" sz="4000" dirty="0">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a:t>
            </a:r>
            <a:r>
              <a:rPr lang="en-US" sz="3800" dirty="0" err="1">
                <a:latin typeface="Times New Roman" panose="02020603050405020304" pitchFamily="18" charset="0"/>
                <a:cs typeface="Times New Roman" panose="02020603050405020304" pitchFamily="18" charset="0"/>
              </a:rPr>
              <a:t>rivalness</a:t>
            </a:r>
            <a:r>
              <a:rPr lang="en-US" sz="3800" dirty="0">
                <a:latin typeface="Times New Roman" panose="02020603050405020304" pitchFamily="18" charset="0"/>
                <a:cs typeface="Times New Roman" panose="02020603050405020304" pitchFamily="18" charset="0"/>
              </a:rPr>
              <a:t>” &amp; “excludability” </a:t>
            </a:r>
          </a:p>
          <a:p>
            <a:pPr algn="ctr">
              <a:lnSpc>
                <a:spcPct val="115000"/>
              </a:lnSpc>
            </a:pPr>
            <a:r>
              <a:rPr lang="en-US" sz="3800" dirty="0">
                <a:latin typeface="Times New Roman" panose="02020603050405020304" pitchFamily="18" charset="0"/>
                <a:cs typeface="Times New Roman" panose="02020603050405020304" pitchFamily="18" charset="0"/>
              </a:rPr>
              <a:t>in consumption.</a:t>
            </a:r>
            <a:endParaRPr sz="3800" dirty="0">
              <a:latin typeface="Times New Roman" panose="02020603050405020304" pitchFamily="18" charset="0"/>
              <a:ea typeface="Open Sans"/>
              <a:cs typeface="Times New Roman" panose="02020603050405020304" pitchFamily="18" charset="0"/>
              <a:sym typeface="Open Sans"/>
            </a:endParaRPr>
          </a:p>
        </p:txBody>
      </p:sp>
      <p:cxnSp>
        <p:nvCxnSpPr>
          <p:cNvPr id="906" name="Google Shape;906;p93"/>
          <p:cNvCxnSpPr/>
          <p:nvPr/>
        </p:nvCxnSpPr>
        <p:spPr>
          <a:xfrm>
            <a:off x="4079678" y="2164476"/>
            <a:ext cx="4249200" cy="0"/>
          </a:xfrm>
          <a:prstGeom prst="straightConnector1">
            <a:avLst/>
          </a:prstGeom>
          <a:noFill/>
          <a:ln w="28575" cap="flat" cmpd="sng">
            <a:solidFill>
              <a:srgbClr val="0C363C"/>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9"/>
          <p:cNvSpPr/>
          <p:nvPr/>
        </p:nvSpPr>
        <p:spPr>
          <a:xfrm>
            <a:off x="385514" y="224879"/>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528" name="Google Shape;528;p69"/>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529" name="Google Shape;529;p69"/>
          <p:cNvSpPr txBox="1"/>
          <p:nvPr/>
        </p:nvSpPr>
        <p:spPr>
          <a:xfrm>
            <a:off x="591300" y="856782"/>
            <a:ext cx="11009400" cy="997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dirty="0">
                <a:solidFill>
                  <a:srgbClr val="293E1A"/>
                </a:solidFill>
                <a:latin typeface="Times New Roman" panose="02020603050405020304" pitchFamily="18" charset="0"/>
                <a:ea typeface="Open Sans ExtraBold"/>
                <a:cs typeface="Times New Roman" panose="02020603050405020304" pitchFamily="18" charset="0"/>
                <a:sym typeface="Open Sans ExtraBold"/>
              </a:rPr>
              <a:t>BARRIERS TO ENTRY</a:t>
            </a:r>
            <a:endParaRPr sz="3200" dirty="0">
              <a:solidFill>
                <a:srgbClr val="293E1A"/>
              </a:solidFill>
              <a:latin typeface="Times New Roman" panose="02020603050405020304" pitchFamily="18" charset="0"/>
              <a:cs typeface="Times New Roman" panose="02020603050405020304" pitchFamily="18" charset="0"/>
            </a:endParaRPr>
          </a:p>
        </p:txBody>
      </p:sp>
      <p:sp>
        <p:nvSpPr>
          <p:cNvPr id="530" name="Google Shape;530;p69"/>
          <p:cNvSpPr txBox="1"/>
          <p:nvPr/>
        </p:nvSpPr>
        <p:spPr>
          <a:xfrm>
            <a:off x="27764" y="1952699"/>
            <a:ext cx="7949173" cy="3420900"/>
          </a:xfrm>
          <a:prstGeom prst="rect">
            <a:avLst/>
          </a:prstGeom>
          <a:noFill/>
          <a:ln>
            <a:noFill/>
          </a:ln>
        </p:spPr>
        <p:txBody>
          <a:bodyPr spcFirstLastPara="1" wrap="square" lIns="91425" tIns="45700" rIns="91425" bIns="45700" anchor="t" anchorCtr="0">
            <a:noAutofit/>
          </a:bodyPr>
          <a:lstStyle/>
          <a:p>
            <a:pPr lvl="3" defTabSz="427038">
              <a:lnSpc>
                <a:spcPct val="115000"/>
              </a:lnSpc>
              <a:buSzPts val="3800"/>
            </a:pPr>
            <a:r>
              <a:rPr lang="en-US" sz="2800" b="1" dirty="0">
                <a:latin typeface="Times New Roman"/>
                <a:ea typeface="Open Sans"/>
                <a:cs typeface="Times New Roman"/>
                <a:sym typeface="Open Sans"/>
              </a:rPr>
              <a:t>1) 	</a:t>
            </a:r>
            <a:r>
              <a:rPr lang="en-US" sz="3200" b="1" dirty="0">
                <a:latin typeface="Times New Roman"/>
                <a:ea typeface="Open Sans"/>
                <a:cs typeface="Times New Roman"/>
                <a:sym typeface="Open Sans"/>
              </a:rPr>
              <a:t>Resource</a:t>
            </a:r>
            <a:r>
              <a:rPr lang="en-US" sz="3200" b="1" dirty="0">
                <a:latin typeface="Times New Roman" panose="02020603050405020304" pitchFamily="18" charset="0"/>
                <a:ea typeface="Open Sans"/>
                <a:cs typeface="Times New Roman" panose="02020603050405020304" pitchFamily="18" charset="0"/>
                <a:sym typeface="Open Sans"/>
              </a:rPr>
              <a:t> </a:t>
            </a:r>
            <a:r>
              <a:rPr lang="en-US" sz="3200" b="1" dirty="0">
                <a:latin typeface="Times New Roman"/>
                <a:ea typeface="Open Sans"/>
                <a:cs typeface="Times New Roman"/>
                <a:sym typeface="Open Sans"/>
              </a:rPr>
              <a:t>Ownership </a:t>
            </a:r>
            <a:r>
              <a:rPr lang="en-US" sz="2200" dirty="0">
                <a:latin typeface="Times New Roman"/>
                <a:ea typeface="Open Sans"/>
                <a:cs typeface="Times New Roman"/>
                <a:sym typeface="Open Sans"/>
              </a:rPr>
              <a:t>(e.g., </a:t>
            </a:r>
            <a:r>
              <a:rPr lang="en-US" sz="2200" dirty="0">
                <a:latin typeface="Times New Roman" panose="02020603050405020304" pitchFamily="18" charset="0"/>
                <a:ea typeface="Open Sans"/>
                <a:cs typeface="Times New Roman" panose="02020603050405020304" pitchFamily="18" charset="0"/>
                <a:sym typeface="Open Sans"/>
              </a:rPr>
              <a:t>Pre-WWII, the 	International Nickel Company of Canada 	(INCO) owned a 	significant percentage of the world’s nickel supply.</a:t>
            </a:r>
            <a:r>
              <a:rPr lang="en-US" sz="2200" b="1" dirty="0">
                <a:latin typeface="Times New Roman"/>
                <a:ea typeface="Open Sans"/>
                <a:cs typeface="Times New Roman"/>
                <a:sym typeface="Open Sans"/>
              </a:rPr>
              <a:t> </a:t>
            </a:r>
            <a:r>
              <a:rPr lang="en-US" sz="2800" b="1" dirty="0">
                <a:latin typeface="Times New Roman"/>
                <a:ea typeface="Open Sans"/>
                <a:cs typeface="Times New Roman"/>
                <a:sym typeface="Open Sans"/>
              </a:rPr>
              <a:t>             </a:t>
            </a:r>
          </a:p>
          <a:p>
            <a:pPr lvl="3" defTabSz="427038">
              <a:lnSpc>
                <a:spcPct val="115000"/>
              </a:lnSpc>
              <a:buSzPts val="3800"/>
            </a:pPr>
            <a:r>
              <a:rPr lang="en-US" sz="2800" b="1" dirty="0">
                <a:latin typeface="Times New Roman"/>
                <a:ea typeface="Open Sans"/>
                <a:cs typeface="Times New Roman"/>
                <a:sym typeface="Open Sans"/>
              </a:rPr>
              <a:t>2) 	</a:t>
            </a:r>
            <a:r>
              <a:rPr lang="en-US" sz="3200" b="1" dirty="0">
                <a:latin typeface="Times New Roman" panose="02020603050405020304" pitchFamily="18" charset="0"/>
                <a:ea typeface="Open Sans"/>
                <a:cs typeface="Times New Roman" panose="02020603050405020304" pitchFamily="18" charset="0"/>
                <a:sym typeface="Open Sans"/>
              </a:rPr>
              <a:t>Natural Barriers </a:t>
            </a:r>
            <a:r>
              <a:rPr lang="en-US" sz="2200" dirty="0">
                <a:latin typeface="Times New Roman" panose="02020603050405020304" pitchFamily="18" charset="0"/>
                <a:ea typeface="Open Sans"/>
                <a:cs typeface="Times New Roman" panose="02020603050405020304" pitchFamily="18" charset="0"/>
                <a:sym typeface="Open Sans"/>
              </a:rPr>
              <a:t>(e.g., if a mkt has significant 	‘economies of scale’ that has already been exploited by an     	existing firm, it is difficult for new entrants to crack the mkt)</a:t>
            </a:r>
            <a:endParaRPr lang="en-US" sz="2200" dirty="0">
              <a:latin typeface="Times New Roman" panose="02020603050405020304" pitchFamily="18" charset="0"/>
              <a:ea typeface="Open Sans"/>
              <a:cs typeface="Times New Roman" panose="02020603050405020304" pitchFamily="18" charset="0"/>
            </a:endParaRPr>
          </a:p>
          <a:p>
            <a:pPr lvl="3" defTabSz="228600">
              <a:lnSpc>
                <a:spcPct val="115000"/>
              </a:lnSpc>
              <a:buSzPts val="3800"/>
            </a:pPr>
            <a:r>
              <a:rPr lang="en-US" sz="2800" b="1" dirty="0">
                <a:latin typeface="Times New Roman" panose="02020603050405020304" pitchFamily="18" charset="0"/>
                <a:ea typeface="Open Sans"/>
                <a:cs typeface="Times New Roman" panose="02020603050405020304" pitchFamily="18" charset="0"/>
                <a:sym typeface="Open Sans"/>
              </a:rPr>
              <a:t>3) 	</a:t>
            </a:r>
            <a:r>
              <a:rPr lang="en-US" sz="3200" b="1" dirty="0">
                <a:latin typeface="Times New Roman" panose="02020603050405020304" pitchFamily="18" charset="0"/>
                <a:ea typeface="Open Sans"/>
                <a:cs typeface="Times New Roman" panose="02020603050405020304" pitchFamily="18" charset="0"/>
                <a:sym typeface="Open Sans"/>
              </a:rPr>
              <a:t>Legal Protection </a:t>
            </a:r>
            <a:r>
              <a:rPr lang="en-US" sz="2200" dirty="0">
                <a:latin typeface="Times New Roman" panose="02020603050405020304" pitchFamily="18" charset="0"/>
                <a:ea typeface="Open Sans"/>
                <a:cs typeface="Times New Roman" panose="02020603050405020304" pitchFamily="18" charset="0"/>
                <a:sym typeface="Open Sans"/>
              </a:rPr>
              <a:t>(e.g., tariffs, quotas, embargoes, 				subsidies, patent, copyrights.)</a:t>
            </a:r>
            <a:endParaRPr sz="2200" dirty="0">
              <a:latin typeface="Times New Roman" panose="02020603050405020304" pitchFamily="18" charset="0"/>
              <a:ea typeface="Open Sans"/>
              <a:cs typeface="Times New Roman" panose="02020603050405020304" pitchFamily="18" charset="0"/>
            </a:endParaRPr>
          </a:p>
        </p:txBody>
      </p:sp>
      <p:cxnSp>
        <p:nvCxnSpPr>
          <p:cNvPr id="531" name="Google Shape;531;p69"/>
          <p:cNvCxnSpPr/>
          <p:nvPr/>
        </p:nvCxnSpPr>
        <p:spPr>
          <a:xfrm>
            <a:off x="4155575" y="1854282"/>
            <a:ext cx="4249200" cy="0"/>
          </a:xfrm>
          <a:prstGeom prst="straightConnector1">
            <a:avLst/>
          </a:prstGeom>
          <a:noFill/>
          <a:ln w="28575" cap="flat" cmpd="sng">
            <a:solidFill>
              <a:srgbClr val="0C363C"/>
            </a:solidFill>
            <a:prstDash val="solid"/>
            <a:miter lim="800000"/>
            <a:headEnd type="none" w="sm" len="sm"/>
            <a:tailEnd type="none" w="sm" len="sm"/>
          </a:ln>
        </p:spPr>
      </p:cxnSp>
      <p:sp>
        <p:nvSpPr>
          <p:cNvPr id="7" name="TextBox 6">
            <a:extLst>
              <a:ext uri="{FF2B5EF4-FFF2-40B4-BE49-F238E27FC236}">
                <a16:creationId xmlns:a16="http://schemas.microsoft.com/office/drawing/2014/main" id="{ED39C816-5010-0C9F-212A-7265128BD9DD}"/>
              </a:ext>
            </a:extLst>
          </p:cNvPr>
          <p:cNvSpPr txBox="1"/>
          <p:nvPr/>
        </p:nvSpPr>
        <p:spPr>
          <a:xfrm>
            <a:off x="27764" y="1271526"/>
            <a:ext cx="12192000" cy="548099"/>
          </a:xfrm>
          <a:prstGeom prst="rect">
            <a:avLst/>
          </a:prstGeom>
          <a:noFill/>
        </p:spPr>
        <p:txBody>
          <a:bodyPr wrap="square">
            <a:spAutoFit/>
          </a:bodyPr>
          <a:lstStyle/>
          <a:p>
            <a:pPr indent="225425" algn="ctr" defTabSz="688975">
              <a:lnSpc>
                <a:spcPct val="115000"/>
              </a:lnSpc>
            </a:pPr>
            <a:r>
              <a:rPr lang="en-US" sz="2800" dirty="0">
                <a:solidFill>
                  <a:srgbClr val="293E1A"/>
                </a:solidFill>
                <a:latin typeface="Times New Roman"/>
                <a:ea typeface="Open Sans"/>
                <a:cs typeface="Times New Roman"/>
                <a:sym typeface="Open Sans"/>
              </a:rPr>
              <a:t>(</a:t>
            </a:r>
            <a:r>
              <a:rPr lang="en-US" sz="2400" dirty="0">
                <a:solidFill>
                  <a:srgbClr val="293E1A"/>
                </a:solidFill>
                <a:latin typeface="Times New Roman"/>
                <a:ea typeface="Open Sans"/>
                <a:cs typeface="Times New Roman"/>
                <a:sym typeface="Open Sans"/>
              </a:rPr>
              <a:t>Constraints that protects a firm from would-be competitors</a:t>
            </a:r>
            <a:r>
              <a:rPr lang="en-US" sz="2800" dirty="0">
                <a:solidFill>
                  <a:srgbClr val="293E1A"/>
                </a:solidFill>
                <a:latin typeface="Times New Roman"/>
                <a:ea typeface="Open Sans"/>
                <a:cs typeface="Times New Roman"/>
                <a:sym typeface="Open Sans"/>
              </a:rPr>
              <a:t>)</a:t>
            </a:r>
            <a:endParaRPr lang="en-US" sz="1400" dirty="0">
              <a:solidFill>
                <a:srgbClr val="293E1A"/>
              </a:solidFill>
              <a:latin typeface="Times New Roman"/>
              <a:ea typeface="Open Sans"/>
              <a:cs typeface="Times New Roman"/>
            </a:endParaRPr>
          </a:p>
        </p:txBody>
      </p:sp>
      <p:pic>
        <p:nvPicPr>
          <p:cNvPr id="8" name="Google Shape;550;p71">
            <a:extLst>
              <a:ext uri="{FF2B5EF4-FFF2-40B4-BE49-F238E27FC236}">
                <a16:creationId xmlns:a16="http://schemas.microsoft.com/office/drawing/2014/main" id="{649059D2-7690-575B-72D3-F14FF778CE02}"/>
              </a:ext>
            </a:extLst>
          </p:cNvPr>
          <p:cNvPicPr preferRelativeResize="0"/>
          <p:nvPr/>
        </p:nvPicPr>
        <p:blipFill>
          <a:blip r:embed="rId3">
            <a:alphaModFix/>
          </a:blip>
          <a:stretch>
            <a:fillRect/>
          </a:stretch>
        </p:blipFill>
        <p:spPr>
          <a:xfrm>
            <a:off x="7868653" y="2269026"/>
            <a:ext cx="3993361" cy="310457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1">
          <a:extLst>
            <a:ext uri="{FF2B5EF4-FFF2-40B4-BE49-F238E27FC236}">
              <a16:creationId xmlns:a16="http://schemas.microsoft.com/office/drawing/2014/main" id="{192DADAC-7A31-538A-BD87-5CB4A6415751}"/>
            </a:ext>
          </a:extLst>
        </p:cNvPr>
        <p:cNvGrpSpPr/>
        <p:nvPr/>
      </p:nvGrpSpPr>
      <p:grpSpPr>
        <a:xfrm>
          <a:off x="0" y="0"/>
          <a:ext cx="0" cy="0"/>
          <a:chOff x="0" y="0"/>
          <a:chExt cx="0" cy="0"/>
        </a:xfrm>
      </p:grpSpPr>
      <p:sp>
        <p:nvSpPr>
          <p:cNvPr id="902" name="Google Shape;902;p93">
            <a:extLst>
              <a:ext uri="{FF2B5EF4-FFF2-40B4-BE49-F238E27FC236}">
                <a16:creationId xmlns:a16="http://schemas.microsoft.com/office/drawing/2014/main" id="{004B6189-E88D-4511-2FD8-16B3FF80AA49}"/>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903" name="Google Shape;903;p93">
            <a:extLst>
              <a:ext uri="{FF2B5EF4-FFF2-40B4-BE49-F238E27FC236}">
                <a16:creationId xmlns:a16="http://schemas.microsoft.com/office/drawing/2014/main" id="{2648B462-78AC-88C0-7A24-FD0E74024756}"/>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 name="TextBox 2">
            <a:extLst>
              <a:ext uri="{FF2B5EF4-FFF2-40B4-BE49-F238E27FC236}">
                <a16:creationId xmlns:a16="http://schemas.microsoft.com/office/drawing/2014/main" id="{55D8D5AA-D3EA-911F-D5AE-3454BF2D0502}"/>
              </a:ext>
            </a:extLst>
          </p:cNvPr>
          <p:cNvSpPr txBox="1"/>
          <p:nvPr/>
        </p:nvSpPr>
        <p:spPr>
          <a:xfrm>
            <a:off x="621323" y="1097592"/>
            <a:ext cx="11240691" cy="4662815"/>
          </a:xfrm>
          <a:prstGeom prst="rect">
            <a:avLst/>
          </a:prstGeom>
          <a:noFill/>
        </p:spPr>
        <p:txBody>
          <a:bodyPr wrap="square">
            <a:spAutoFit/>
          </a:bodyPr>
          <a:lstStyle/>
          <a:p>
            <a:r>
              <a:rPr lang="en-US" sz="2700" b="1" dirty="0">
                <a:latin typeface="Times New Roman" panose="02020603050405020304" pitchFamily="18" charset="0"/>
                <a:cs typeface="Times New Roman" panose="02020603050405020304" pitchFamily="18" charset="0"/>
              </a:rPr>
              <a:t>Which of the following policies could likely reduce “Deadweight-Loss” in the presence of a negative externality, such as pollution?</a:t>
            </a:r>
          </a:p>
          <a:p>
            <a:pPr marL="342900" indent="-342900">
              <a:buAutoNum type="alphaLcPeriod"/>
            </a:pPr>
            <a:r>
              <a:rPr lang="en-US" sz="2700" dirty="0">
                <a:latin typeface="Times New Roman" panose="02020603050405020304" pitchFamily="18" charset="0"/>
                <a:cs typeface="Times New Roman" panose="02020603050405020304" pitchFamily="18" charset="0"/>
              </a:rPr>
              <a:t>Establish minimum compliance standards for manufacturers in the industry (allowing them to generate only a certain amount of the negative externality).</a:t>
            </a:r>
          </a:p>
          <a:p>
            <a:pPr marL="342900" indent="-342900">
              <a:buAutoNum type="alphaLcPeriod"/>
            </a:pPr>
            <a:r>
              <a:rPr lang="en-US" sz="2700" dirty="0">
                <a:latin typeface="Times New Roman" panose="02020603050405020304" pitchFamily="18" charset="0"/>
                <a:cs typeface="Times New Roman" panose="02020603050405020304" pitchFamily="18" charset="0"/>
              </a:rPr>
              <a:t>Do nothing (i.e., just let the market allocate the good as is currently the case, with no deliberate government action whatsoever). 	</a:t>
            </a:r>
          </a:p>
          <a:p>
            <a:pPr marL="342900" indent="-342900">
              <a:buAutoNum type="alphaLcPeriod"/>
            </a:pPr>
            <a:r>
              <a:rPr lang="en-US" sz="2700" dirty="0">
                <a:latin typeface="Times New Roman" panose="02020603050405020304" pitchFamily="18" charset="0"/>
                <a:cs typeface="Times New Roman" panose="02020603050405020304" pitchFamily="18" charset="0"/>
              </a:rPr>
              <a:t>Offer subsidies to manufacturers for reducing the amount of the negative externality that they generate.</a:t>
            </a:r>
          </a:p>
          <a:p>
            <a:pPr marL="342900" indent="-342900">
              <a:buAutoNum type="alphaLcPeriod"/>
            </a:pPr>
            <a:r>
              <a:rPr lang="en-US" sz="2700" dirty="0">
                <a:latin typeface="Times New Roman" panose="02020603050405020304" pitchFamily="18" charset="0"/>
                <a:cs typeface="Times New Roman" panose="02020603050405020304" pitchFamily="18" charset="0"/>
              </a:rPr>
              <a:t>More than one (perhaps all) of the above answers is correct</a:t>
            </a:r>
          </a:p>
          <a:p>
            <a:pPr marL="342900" indent="-342900">
              <a:buAutoNum type="alphaLcPeriod" startAt="2"/>
            </a:pPr>
            <a:endParaRPr lang="en-US" sz="2700" dirty="0">
              <a:latin typeface="Times New Roman" panose="02020603050405020304" pitchFamily="18" charset="0"/>
              <a:cs typeface="Times New Roman" panose="02020603050405020304" pitchFamily="18" charset="0"/>
            </a:endParaRPr>
          </a:p>
          <a:p>
            <a:r>
              <a:rPr lang="en-US" sz="2700" b="1" dirty="0">
                <a:latin typeface="Times New Roman" panose="02020603050405020304" pitchFamily="18" charset="0"/>
                <a:cs typeface="Times New Roman" panose="02020603050405020304" pitchFamily="18" charset="0"/>
              </a:rPr>
              <a:t>ANSWER: d</a:t>
            </a:r>
          </a:p>
        </p:txBody>
      </p:sp>
    </p:spTree>
    <p:extLst>
      <p:ext uri="{BB962C8B-B14F-4D97-AF65-F5344CB8AC3E}">
        <p14:creationId xmlns:p14="http://schemas.microsoft.com/office/powerpoint/2010/main" val="375240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92563612"/>
              </p:ext>
            </p:extLst>
          </p:nvPr>
        </p:nvGraphicFramePr>
        <p:xfrm>
          <a:off x="317953" y="898618"/>
          <a:ext cx="11533151" cy="1957249"/>
        </p:xfrm>
        <a:graphic>
          <a:graphicData uri="http://schemas.openxmlformats.org/drawingml/2006/table">
            <a:tbl>
              <a:tblPr firstRow="1" bandRow="1">
                <a:tableStyleId>{5C22544A-7EE6-4342-B048-85BDC9FD1C3A}</a:tableStyleId>
              </a:tblPr>
              <a:tblGrid>
                <a:gridCol w="5650408">
                  <a:extLst>
                    <a:ext uri="{9D8B030D-6E8A-4147-A177-3AD203B41FA5}">
                      <a16:colId xmlns:a16="http://schemas.microsoft.com/office/drawing/2014/main" val="3450739338"/>
                    </a:ext>
                  </a:extLst>
                </a:gridCol>
                <a:gridCol w="5882743">
                  <a:extLst>
                    <a:ext uri="{9D8B030D-6E8A-4147-A177-3AD203B41FA5}">
                      <a16:colId xmlns:a16="http://schemas.microsoft.com/office/drawing/2014/main" val="1346654179"/>
                    </a:ext>
                  </a:extLst>
                </a:gridCol>
              </a:tblGrid>
              <a:tr h="1957249">
                <a:tc>
                  <a:txBody>
                    <a:bodyPr/>
                    <a:lstStyle/>
                    <a:p>
                      <a:pPr marL="0" indent="0" algn="ctr">
                        <a:buNone/>
                      </a:pPr>
                      <a:r>
                        <a:rPr lang="en-US" altLang="en-US" sz="3200" b="1" kern="0" dirty="0">
                          <a:solidFill>
                            <a:srgbClr val="FFFF00"/>
                          </a:solidFill>
                          <a:latin typeface="Times New Roman" panose="02020603050405020304" pitchFamily="18" charset="0"/>
                          <a:cs typeface="Times New Roman" panose="02020603050405020304" pitchFamily="18" charset="0"/>
                        </a:rPr>
                        <a:t>Excludability</a:t>
                      </a:r>
                    </a:p>
                    <a:p>
                      <a:pPr marL="0" indent="0">
                        <a:buClr>
                          <a:srgbClr val="C00000"/>
                        </a:buClr>
                        <a:buFont typeface="Courier New" panose="02070309020205020404" pitchFamily="49" charset="0"/>
                        <a:buNone/>
                      </a:pPr>
                      <a:r>
                        <a:rPr lang="en-US" altLang="en-US" sz="2800" b="0" u="none" kern="0" dirty="0">
                          <a:latin typeface="Times New Roman" panose="02020603050405020304" pitchFamily="18" charset="0"/>
                          <a:cs typeface="Times New Roman" panose="02020603050405020304" pitchFamily="18" charset="0"/>
                        </a:rPr>
                        <a:t>People</a:t>
                      </a:r>
                      <a:r>
                        <a:rPr lang="en-US" altLang="en-US" sz="2800" b="0" u="none" kern="0" baseline="0" dirty="0">
                          <a:latin typeface="Times New Roman" panose="02020603050405020304" pitchFamily="18" charset="0"/>
                          <a:cs typeface="Times New Roman" panose="02020603050405020304" pitchFamily="18" charset="0"/>
                        </a:rPr>
                        <a:t> ‘can’ be prevented from using a good.</a:t>
                      </a:r>
                      <a:r>
                        <a:rPr lang="en-US" altLang="en-US" sz="2800" b="0" kern="0" dirty="0">
                          <a:latin typeface="Times New Roman" panose="02020603050405020304" pitchFamily="18" charset="0"/>
                          <a:cs typeface="Times New Roman" panose="02020603050405020304" pitchFamily="18" charset="0"/>
                        </a:rPr>
                        <a:t> </a:t>
                      </a:r>
                    </a:p>
                  </a:txBody>
                  <a:tcPr/>
                </a:tc>
                <a:tc>
                  <a:txBody>
                    <a:bodyPr/>
                    <a:lstStyle/>
                    <a:p>
                      <a:pPr marL="0" indent="0" algn="ctr">
                        <a:buNone/>
                      </a:pPr>
                      <a:r>
                        <a:rPr lang="en-US" altLang="en-US" sz="3200" b="1" kern="0" dirty="0">
                          <a:solidFill>
                            <a:srgbClr val="FFFF00"/>
                          </a:solidFill>
                          <a:latin typeface="Times New Roman" panose="02020603050405020304" pitchFamily="18" charset="0"/>
                          <a:cs typeface="Times New Roman" panose="02020603050405020304" pitchFamily="18" charset="0"/>
                        </a:rPr>
                        <a:t>Rivalry</a:t>
                      </a:r>
                      <a:r>
                        <a:rPr lang="en-US" altLang="en-US" sz="1800" kern="0" dirty="0">
                          <a:solidFill>
                            <a:srgbClr val="C00000"/>
                          </a:solidFill>
                          <a:latin typeface="Times New Roman" panose="02020603050405020304" pitchFamily="18" charset="0"/>
                          <a:cs typeface="Times New Roman" panose="02020603050405020304" pitchFamily="18" charset="0"/>
                        </a:rPr>
                        <a:t> </a:t>
                      </a:r>
                    </a:p>
                    <a:p>
                      <a:pPr marL="0" indent="0">
                        <a:buClr>
                          <a:srgbClr val="C00000"/>
                        </a:buClr>
                        <a:buFont typeface="Courier New" panose="02070309020205020404" pitchFamily="49" charset="0"/>
                        <a:buNone/>
                      </a:pPr>
                      <a:r>
                        <a:rPr lang="en-US" altLang="en-US" sz="2800" b="0" kern="0" dirty="0">
                          <a:latin typeface="Times New Roman" panose="02020603050405020304" pitchFamily="18" charset="0"/>
                          <a:cs typeface="Times New Roman" panose="02020603050405020304" pitchFamily="18" charset="0"/>
                        </a:rPr>
                        <a:t>One person’s use of the</a:t>
                      </a:r>
                      <a:r>
                        <a:rPr lang="en-US" altLang="en-US" sz="2800" b="0" kern="0" baseline="0" dirty="0">
                          <a:latin typeface="Times New Roman" panose="02020603050405020304" pitchFamily="18" charset="0"/>
                          <a:cs typeface="Times New Roman" panose="02020603050405020304" pitchFamily="18" charset="0"/>
                        </a:rPr>
                        <a:t> good ‘</a:t>
                      </a:r>
                      <a:r>
                        <a:rPr lang="en-US" altLang="en-US" sz="2800" b="0" u="none" kern="0" dirty="0">
                          <a:latin typeface="Times New Roman" panose="02020603050405020304" pitchFamily="18" charset="0"/>
                          <a:cs typeface="Times New Roman" panose="02020603050405020304" pitchFamily="18" charset="0"/>
                        </a:rPr>
                        <a:t>diminishes’ </a:t>
                      </a:r>
                      <a:r>
                        <a:rPr lang="en-US" altLang="en-US" sz="2800" b="0" kern="0" dirty="0">
                          <a:latin typeface="Times New Roman" panose="02020603050405020304" pitchFamily="18" charset="0"/>
                          <a:cs typeface="Times New Roman" panose="02020603050405020304" pitchFamily="18" charset="0"/>
                        </a:rPr>
                        <a:t>another’s ability</a:t>
                      </a:r>
                      <a:r>
                        <a:rPr lang="en-US" altLang="en-US" sz="2800" b="0" kern="0" baseline="0" dirty="0">
                          <a:latin typeface="Times New Roman" panose="02020603050405020304" pitchFamily="18" charset="0"/>
                          <a:cs typeface="Times New Roman" panose="02020603050405020304" pitchFamily="18" charset="0"/>
                        </a:rPr>
                        <a:t> to use it.</a:t>
                      </a:r>
                      <a:endParaRPr lang="en-US" altLang="en-US" sz="2800" b="0" kern="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627039"/>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524010064"/>
              </p:ext>
            </p:extLst>
          </p:nvPr>
        </p:nvGraphicFramePr>
        <p:xfrm>
          <a:off x="317954" y="2377998"/>
          <a:ext cx="11533151" cy="3154680"/>
        </p:xfrm>
        <a:graphic>
          <a:graphicData uri="http://schemas.openxmlformats.org/drawingml/2006/table">
            <a:tbl>
              <a:tblPr firstRow="1" bandRow="1">
                <a:tableStyleId>{F5AB1C69-6EDB-4FF4-983F-18BD219EF322}</a:tableStyleId>
              </a:tblPr>
              <a:tblGrid>
                <a:gridCol w="5643955">
                  <a:extLst>
                    <a:ext uri="{9D8B030D-6E8A-4147-A177-3AD203B41FA5}">
                      <a16:colId xmlns:a16="http://schemas.microsoft.com/office/drawing/2014/main" val="4236551640"/>
                    </a:ext>
                  </a:extLst>
                </a:gridCol>
                <a:gridCol w="5889196">
                  <a:extLst>
                    <a:ext uri="{9D8B030D-6E8A-4147-A177-3AD203B41FA5}">
                      <a16:colId xmlns:a16="http://schemas.microsoft.com/office/drawing/2014/main" val="41395297"/>
                    </a:ext>
                  </a:extLst>
                </a:gridCol>
              </a:tblGrid>
              <a:tr h="1490617">
                <a:tc>
                  <a:txBody>
                    <a:bodyPr/>
                    <a:lstStyle/>
                    <a:p>
                      <a:pPr marL="0" indent="0">
                        <a:buNone/>
                      </a:pPr>
                      <a:r>
                        <a:rPr lang="en-US" altLang="en-US" sz="3200" b="1" dirty="0">
                          <a:solidFill>
                            <a:srgbClr val="002060"/>
                          </a:solidFill>
                          <a:latin typeface="Times New Roman" panose="02020603050405020304" pitchFamily="18" charset="0"/>
                          <a:cs typeface="Times New Roman" panose="02020603050405020304" pitchFamily="18" charset="0"/>
                        </a:rPr>
                        <a:t>Private goods</a:t>
                      </a:r>
                    </a:p>
                    <a:p>
                      <a:pPr marL="0" indent="0">
                        <a:buClr>
                          <a:srgbClr val="C00000"/>
                        </a:buClr>
                        <a:buFont typeface="Courier New" panose="02070309020205020404" pitchFamily="49" charset="0"/>
                        <a:buNone/>
                      </a:pPr>
                      <a:r>
                        <a:rPr lang="en-US" altLang="en-US" sz="2700" b="1" dirty="0">
                          <a:latin typeface="Times New Roman" panose="02020603050405020304" pitchFamily="18" charset="0"/>
                          <a:cs typeface="Times New Roman" panose="02020603050405020304" pitchFamily="18" charset="0"/>
                        </a:rPr>
                        <a:t>Excludable </a:t>
                      </a:r>
                      <a:r>
                        <a:rPr lang="en-US" altLang="en-US" sz="2700" b="0" dirty="0">
                          <a:latin typeface="Times New Roman" panose="02020603050405020304" pitchFamily="18" charset="0"/>
                          <a:cs typeface="Times New Roman" panose="02020603050405020304" pitchFamily="18" charset="0"/>
                        </a:rPr>
                        <a:t>&amp; </a:t>
                      </a:r>
                      <a:r>
                        <a:rPr lang="en-US" altLang="en-US" sz="2700" b="1" dirty="0">
                          <a:latin typeface="Times New Roman" panose="02020603050405020304" pitchFamily="18" charset="0"/>
                          <a:cs typeface="Times New Roman" panose="02020603050405020304" pitchFamily="18" charset="0"/>
                        </a:rPr>
                        <a:t>Rival</a:t>
                      </a:r>
                      <a:r>
                        <a:rPr lang="en-US" altLang="en-US" sz="2700" b="0" dirty="0">
                          <a:latin typeface="Times New Roman" panose="02020603050405020304" pitchFamily="18" charset="0"/>
                          <a:cs typeface="Times New Roman" panose="02020603050405020304" pitchFamily="18" charset="0"/>
                        </a:rPr>
                        <a:t> in</a:t>
                      </a:r>
                      <a:r>
                        <a:rPr lang="en-US" altLang="en-US" sz="2700" b="0" baseline="0" dirty="0">
                          <a:latin typeface="Times New Roman" panose="02020603050405020304" pitchFamily="18" charset="0"/>
                          <a:cs typeface="Times New Roman" panose="02020603050405020304" pitchFamily="18" charset="0"/>
                        </a:rPr>
                        <a:t> </a:t>
                      </a:r>
                      <a:r>
                        <a:rPr lang="en-US" altLang="en-US" sz="2700" b="0" dirty="0">
                          <a:latin typeface="Times New Roman" panose="02020603050405020304" pitchFamily="18" charset="0"/>
                          <a:cs typeface="Times New Roman" panose="02020603050405020304" pitchFamily="18" charset="0"/>
                        </a:rPr>
                        <a:t>consumption</a:t>
                      </a:r>
                    </a:p>
                    <a:p>
                      <a:pPr marL="688975" indent="-342900" defTabSz="568325">
                        <a:buClr>
                          <a:schemeClr val="bg1"/>
                        </a:buClr>
                        <a:buFont typeface="Arial" panose="020B0604020202020204" pitchFamily="34" charset="0"/>
                        <a:buChar char="•"/>
                      </a:pPr>
                      <a:r>
                        <a:rPr lang="en-US" altLang="en-US" sz="2600" b="0" dirty="0">
                          <a:latin typeface="Times New Roman" panose="02020603050405020304" pitchFamily="18" charset="0"/>
                          <a:cs typeface="Times New Roman" panose="02020603050405020304" pitchFamily="18" charset="0"/>
                        </a:rPr>
                        <a:t>ice cream cones, clothing, etc.</a:t>
                      </a:r>
                    </a:p>
                    <a:p>
                      <a:endParaRPr lang="en-US" dirty="0"/>
                    </a:p>
                  </a:txBody>
                  <a:tcPr/>
                </a:tc>
                <a:tc>
                  <a:txBody>
                    <a:bodyPr/>
                    <a:lstStyle/>
                    <a:p>
                      <a:pPr algn="l"/>
                      <a:r>
                        <a:rPr lang="en-US" altLang="en-US" sz="3200" b="1" dirty="0">
                          <a:solidFill>
                            <a:srgbClr val="002060"/>
                          </a:solidFill>
                          <a:latin typeface="Times New Roman" panose="02020603050405020304" pitchFamily="18" charset="0"/>
                          <a:cs typeface="Times New Roman" panose="02020603050405020304" pitchFamily="18" charset="0"/>
                        </a:rPr>
                        <a:t>Public goods</a:t>
                      </a:r>
                    </a:p>
                    <a:p>
                      <a:pPr marL="0" lvl="1" indent="0" algn="l">
                        <a:buClr>
                          <a:srgbClr val="C00000"/>
                        </a:buClr>
                        <a:buFont typeface="Courier New" panose="02070309020205020404" pitchFamily="49" charset="0"/>
                        <a:buNone/>
                      </a:pPr>
                      <a:r>
                        <a:rPr lang="en-US" altLang="en-US" sz="2700" b="0" dirty="0">
                          <a:solidFill>
                            <a:schemeClr val="bg1"/>
                          </a:solidFill>
                          <a:latin typeface="Times New Roman" panose="02020603050405020304" pitchFamily="18" charset="0"/>
                          <a:cs typeface="Times New Roman" panose="02020603050405020304" pitchFamily="18" charset="0"/>
                        </a:rPr>
                        <a:t>Non-excludable &amp; Non-Rival  </a:t>
                      </a:r>
                    </a:p>
                    <a:p>
                      <a:pPr marL="342900" lvl="1" indent="-55563" algn="l" defTabSz="682625">
                        <a:buClr>
                          <a:schemeClr val="bg1"/>
                        </a:buClr>
                        <a:buFont typeface="Arial" panose="020B0604020202020204" pitchFamily="34" charset="0"/>
                        <a:buChar char="•"/>
                      </a:pPr>
                      <a:r>
                        <a:rPr lang="en-US" altLang="en-US" sz="2300" b="0" dirty="0">
                          <a:solidFill>
                            <a:schemeClr val="bg1"/>
                          </a:solidFill>
                          <a:latin typeface="Times New Roman" panose="02020603050405020304" pitchFamily="18" charset="0"/>
                          <a:cs typeface="Times New Roman" panose="02020603050405020304" pitchFamily="18" charset="0"/>
                        </a:rPr>
                        <a:t>  Tornado siren, national defense, light house </a:t>
                      </a:r>
                    </a:p>
                  </a:txBody>
                  <a:tcPr/>
                </a:tc>
                <a:extLst>
                  <a:ext uri="{0D108BD9-81ED-4DB2-BD59-A6C34878D82A}">
                    <a16:rowId xmlns:a16="http://schemas.microsoft.com/office/drawing/2014/main" val="728601095"/>
                  </a:ext>
                </a:extLst>
              </a:tr>
              <a:tr h="1541671">
                <a:tc>
                  <a:txBody>
                    <a:bodyPr/>
                    <a:lstStyle/>
                    <a:p>
                      <a:pPr algn="l"/>
                      <a:r>
                        <a:rPr lang="en-US" altLang="en-US" sz="3200" b="1" dirty="0">
                          <a:solidFill>
                            <a:srgbClr val="002060"/>
                          </a:solidFill>
                          <a:latin typeface="Times New Roman" panose="02020603050405020304" pitchFamily="18" charset="0"/>
                          <a:cs typeface="Times New Roman" panose="02020603050405020304" pitchFamily="18" charset="0"/>
                        </a:rPr>
                        <a:t>Common resources</a:t>
                      </a:r>
                    </a:p>
                    <a:p>
                      <a:pPr marL="0" marR="0" lvl="0" indent="0" algn="l" defTabSz="312738" rtl="0" eaLnBrk="1" fontAlgn="auto" latinLnBrk="0" hangingPunct="1">
                        <a:lnSpc>
                          <a:spcPct val="100000"/>
                        </a:lnSpc>
                        <a:spcBef>
                          <a:spcPts val="0"/>
                        </a:spcBef>
                        <a:spcAft>
                          <a:spcPts val="0"/>
                        </a:spcAft>
                        <a:buClr>
                          <a:srgbClr val="C00000"/>
                        </a:buClr>
                        <a:buSzTx/>
                        <a:buFont typeface="Courier New" panose="02070309020205020404" pitchFamily="49" charset="0"/>
                        <a:buNone/>
                        <a:tabLst/>
                        <a:defRPr/>
                      </a:pPr>
                      <a:r>
                        <a:rPr lang="en-US" altLang="en-US" sz="2400" b="1" dirty="0">
                          <a:solidFill>
                            <a:srgbClr val="0070C0"/>
                          </a:solidFill>
                          <a:latin typeface="Times New Roman" panose="02020603050405020304" pitchFamily="18" charset="0"/>
                          <a:cs typeface="Times New Roman" panose="02020603050405020304" pitchFamily="18" charset="0"/>
                        </a:rPr>
                        <a:t>Non-excludable</a:t>
                      </a:r>
                      <a:r>
                        <a:rPr lang="en-US" altLang="en-US" sz="2400" dirty="0">
                          <a:solidFill>
                            <a:srgbClr val="0070C0"/>
                          </a:solidFill>
                          <a:latin typeface="Times New Roman" panose="02020603050405020304" pitchFamily="18" charset="0"/>
                          <a:cs typeface="Times New Roman" panose="02020603050405020304" pitchFamily="18" charset="0"/>
                        </a:rPr>
                        <a:t> but </a:t>
                      </a:r>
                      <a:r>
                        <a:rPr lang="en-US" altLang="en-US" sz="2400" b="1" dirty="0">
                          <a:solidFill>
                            <a:srgbClr val="0070C0"/>
                          </a:solidFill>
                          <a:latin typeface="Times New Roman" panose="02020603050405020304" pitchFamily="18" charset="0"/>
                          <a:cs typeface="Times New Roman" panose="02020603050405020304" pitchFamily="18" charset="0"/>
                        </a:rPr>
                        <a:t>Rival </a:t>
                      </a:r>
                      <a:r>
                        <a:rPr lang="en-US" altLang="en-US" sz="2400" dirty="0">
                          <a:solidFill>
                            <a:srgbClr val="0070C0"/>
                          </a:solidFill>
                          <a:latin typeface="Times New Roman" panose="02020603050405020304" pitchFamily="18" charset="0"/>
                          <a:cs typeface="Times New Roman" panose="02020603050405020304" pitchFamily="18" charset="0"/>
                        </a:rPr>
                        <a:t>in consumption</a:t>
                      </a:r>
                      <a:r>
                        <a:rPr lang="en-US" altLang="en-US" sz="2500" dirty="0">
                          <a:solidFill>
                            <a:srgbClr val="0070C0"/>
                          </a:solidFill>
                          <a:latin typeface="Times New Roman" panose="02020603050405020304" pitchFamily="18" charset="0"/>
                          <a:cs typeface="Times New Roman" panose="02020603050405020304" pitchFamily="18" charset="0"/>
                        </a:rPr>
                        <a:t>	</a:t>
                      </a:r>
                    </a:p>
                    <a:p>
                      <a:pPr marL="342900" marR="0" lvl="0" indent="-342900" algn="l" defTabSz="312738"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lang="en-US" altLang="en-US" sz="2500" dirty="0">
                          <a:solidFill>
                            <a:srgbClr val="0070C0"/>
                          </a:solidFill>
                          <a:latin typeface="Times New Roman" panose="02020603050405020304" pitchFamily="18" charset="0"/>
                          <a:cs typeface="Times New Roman" panose="02020603050405020304" pitchFamily="18" charset="0"/>
                        </a:rPr>
                        <a:t>Fish in the ocean; environmental abuse</a:t>
                      </a:r>
                    </a:p>
                    <a:p>
                      <a:endParaRPr lang="en-US" dirty="0"/>
                    </a:p>
                  </a:txBody>
                  <a:tcPr/>
                </a:tc>
                <a:tc>
                  <a:txBody>
                    <a:bodyPr/>
                    <a:lstStyle/>
                    <a:p>
                      <a:pPr algn="l"/>
                      <a:r>
                        <a:rPr lang="en-US" altLang="en-US" sz="3200" b="1" dirty="0">
                          <a:solidFill>
                            <a:srgbClr val="002060"/>
                          </a:solidFill>
                          <a:latin typeface="Times New Roman" panose="02020603050405020304" pitchFamily="18" charset="0"/>
                          <a:cs typeface="Times New Roman" panose="02020603050405020304" pitchFamily="18" charset="0"/>
                        </a:rPr>
                        <a:t>Club goods</a:t>
                      </a:r>
                    </a:p>
                    <a:p>
                      <a:pPr marL="0" lvl="1" indent="0" algn="l" defTabSz="461963">
                        <a:buClr>
                          <a:srgbClr val="C00000"/>
                        </a:buClr>
                        <a:buFont typeface="Courier New" panose="02070309020205020404" pitchFamily="49" charset="0"/>
                        <a:buNone/>
                        <a:tabLst>
                          <a:tab pos="0" algn="l"/>
                        </a:tabLst>
                      </a:pPr>
                      <a:r>
                        <a:rPr lang="en-US" altLang="en-US" sz="2500" dirty="0">
                          <a:solidFill>
                            <a:srgbClr val="0070C0"/>
                          </a:solidFill>
                          <a:latin typeface="Times New Roman" panose="02020603050405020304" pitchFamily="18" charset="0"/>
                          <a:cs typeface="Times New Roman" panose="02020603050405020304" pitchFamily="18" charset="0"/>
                        </a:rPr>
                        <a:t>Excludable &amp; Non-rival </a:t>
                      </a:r>
                    </a:p>
                    <a:p>
                      <a:pPr marL="342900" lvl="1" indent="-342900" algn="l" defTabSz="461963">
                        <a:buClr>
                          <a:srgbClr val="0070C0"/>
                        </a:buClr>
                        <a:buFont typeface="Arial" panose="020B0604020202020204" pitchFamily="34" charset="0"/>
                        <a:buChar char="•"/>
                        <a:tabLst>
                          <a:tab pos="0" algn="l"/>
                        </a:tabLst>
                      </a:pPr>
                      <a:r>
                        <a:rPr lang="en-US" altLang="en-US" sz="2500" dirty="0">
                          <a:solidFill>
                            <a:srgbClr val="0070C0"/>
                          </a:solidFill>
                          <a:latin typeface="Times New Roman" panose="02020603050405020304" pitchFamily="18" charset="0"/>
                          <a:cs typeface="Times New Roman" panose="02020603050405020304" pitchFamily="18" charset="0"/>
                        </a:rPr>
                        <a:t>Satellite radio/T.V., fire protection </a:t>
                      </a:r>
                    </a:p>
                    <a:p>
                      <a:endParaRPr lang="en-US" dirty="0"/>
                    </a:p>
                  </a:txBody>
                  <a:tcPr/>
                </a:tc>
                <a:extLst>
                  <a:ext uri="{0D108BD9-81ED-4DB2-BD59-A6C34878D82A}">
                    <a16:rowId xmlns:a16="http://schemas.microsoft.com/office/drawing/2014/main" val="22576432"/>
                  </a:ext>
                </a:extLst>
              </a:tr>
            </a:tbl>
          </a:graphicData>
        </a:graphic>
      </p:graphicFrame>
      <p:sp>
        <p:nvSpPr>
          <p:cNvPr id="5" name="Google Shape;902;p93"/>
          <p:cNvSpPr/>
          <p:nvPr/>
        </p:nvSpPr>
        <p:spPr>
          <a:xfrm>
            <a:off x="385514" y="14769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6" name="Google Shape;903;p93">
            <a:extLst>
              <a:ext uri="{FF2B5EF4-FFF2-40B4-BE49-F238E27FC236}">
                <a16:creationId xmlns:a16="http://schemas.microsoft.com/office/drawing/2014/main" id="{F4ECFA25-1CF5-31B4-99DA-324A0FC91F0B}"/>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extLst>
      <p:ext uri="{BB962C8B-B14F-4D97-AF65-F5344CB8AC3E}">
        <p14:creationId xmlns:p14="http://schemas.microsoft.com/office/powerpoint/2010/main" val="3790095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01"/>
          <p:cNvSpPr/>
          <p:nvPr/>
        </p:nvSpPr>
        <p:spPr>
          <a:xfrm>
            <a:off x="385514" y="144000"/>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987" name="Google Shape;987;p101"/>
          <p:cNvSpPr/>
          <p:nvPr/>
        </p:nvSpPr>
        <p:spPr>
          <a:xfrm>
            <a:off x="0" y="6121972"/>
            <a:ext cx="12192000" cy="736028"/>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988" name="Google Shape;988;p101"/>
          <p:cNvSpPr txBox="1"/>
          <p:nvPr/>
        </p:nvSpPr>
        <p:spPr>
          <a:xfrm>
            <a:off x="161224" y="2121717"/>
            <a:ext cx="5792566" cy="3682200"/>
          </a:xfrm>
          <a:prstGeom prst="rect">
            <a:avLst/>
          </a:prstGeom>
          <a:noFill/>
          <a:ln>
            <a:noFill/>
          </a:ln>
        </p:spPr>
        <p:txBody>
          <a:bodyPr spcFirstLastPara="1" wrap="square" lIns="91425" tIns="91425" rIns="91425" bIns="91425" anchor="ctr" anchorCtr="0">
            <a:noAutofit/>
          </a:bodyPr>
          <a:lstStyle/>
          <a:p>
            <a:pPr marL="338138" lvl="0" indent="-338138" rtl="0">
              <a:spcBef>
                <a:spcPts val="0"/>
              </a:spcBef>
              <a:spcAft>
                <a:spcPts val="0"/>
              </a:spcAft>
              <a:buClr>
                <a:schemeClr val="dk1"/>
              </a:buClr>
              <a:buSzPts val="2500"/>
              <a:buFont typeface="Open Sans"/>
              <a:buChar char="●"/>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Public goods (</a:t>
            </a:r>
            <a:r>
              <a:rPr lang="en-US" sz="2400" dirty="0">
                <a:solidFill>
                  <a:schemeClr val="dk1"/>
                </a:solidFill>
                <a:latin typeface="Times New Roman" panose="02020603050405020304" pitchFamily="18" charset="0"/>
                <a:ea typeface="Open Sans"/>
                <a:cs typeface="Times New Roman" panose="02020603050405020304" pitchFamily="18" charset="0"/>
                <a:sym typeface="Open Sans"/>
              </a:rPr>
              <a:t>e.g., light house</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face a free-rider problem due to: </a:t>
            </a:r>
          </a:p>
          <a:p>
            <a:pPr marL="338138" indent="-338138" defTabSz="155575">
              <a:buClr>
                <a:schemeClr val="dk1"/>
              </a:buClr>
              <a:buSzPts val="2500"/>
              <a:tabLst>
                <a:tab pos="401638" algn="l"/>
              </a:tabLst>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800" b="1" dirty="0">
                <a:latin typeface="Times New Roman" panose="02020603050405020304" pitchFamily="18" charset="0"/>
                <a:cs typeface="Times New Roman" panose="02020603050405020304" pitchFamily="18" charset="0"/>
              </a:rPr>
              <a:t>Non-rival: </a:t>
            </a:r>
            <a:r>
              <a:rPr lang="en-US" sz="2800" dirty="0">
                <a:latin typeface="Times New Roman" panose="02020603050405020304" pitchFamily="18" charset="0"/>
                <a:cs typeface="Times New Roman" panose="02020603050405020304" pitchFamily="18" charset="0"/>
              </a:rPr>
              <a:t>one person’s use of the light house does not reduce the amount available to others, and;</a:t>
            </a:r>
          </a:p>
          <a:p>
            <a:pPr marL="338138" indent="-338138" defTabSz="463550">
              <a:buClr>
                <a:schemeClr val="dk1"/>
              </a:buClr>
              <a:buSzPts val="2500"/>
              <a:tabLst>
                <a:tab pos="339725" algn="l"/>
                <a:tab pos="401638" algn="l"/>
                <a:tab pos="463550" algn="l"/>
              </a:tabLst>
            </a:pPr>
            <a:r>
              <a:rPr lang="en-US" sz="2800" dirty="0">
                <a:latin typeface="Times New Roman" panose="02020603050405020304" pitchFamily="18" charset="0"/>
                <a:cs typeface="Times New Roman" panose="02020603050405020304" pitchFamily="18" charset="0"/>
              </a:rPr>
              <a:t>		</a:t>
            </a:r>
            <a:r>
              <a:rPr lang="en-US" sz="2800" b="1" dirty="0">
                <a:solidFill>
                  <a:srgbClr val="16361E"/>
                </a:solidFill>
                <a:latin typeface="Times New Roman" panose="02020603050405020304" pitchFamily="18" charset="0"/>
                <a:cs typeface="Times New Roman" panose="02020603050405020304" pitchFamily="18" charset="0"/>
              </a:rPr>
              <a:t>Non-excludable:</a:t>
            </a:r>
            <a:r>
              <a:rPr lang="en-US" sz="2800" dirty="0">
                <a:solidFill>
                  <a:srgbClr val="16361E"/>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difficult to prevent people 	from using the light house.</a:t>
            </a:r>
            <a:endParaRPr lang="en-US" sz="2800" dirty="0">
              <a:solidFill>
                <a:schemeClr val="dk1"/>
              </a:solidFill>
              <a:latin typeface="Times New Roman" panose="02020603050405020304" pitchFamily="18" charset="0"/>
              <a:ea typeface="Open Sans"/>
              <a:cs typeface="Times New Roman" panose="02020603050405020304" pitchFamily="18" charset="0"/>
              <a:sym typeface="Open Sans"/>
            </a:endParaRPr>
          </a:p>
          <a:p>
            <a:pPr marL="914400" lvl="0" indent="-387350" rtl="0">
              <a:spcBef>
                <a:spcPts val="0"/>
              </a:spcBef>
              <a:spcAft>
                <a:spcPts val="0"/>
              </a:spcAft>
              <a:buClr>
                <a:schemeClr val="dk1"/>
              </a:buClr>
              <a:buSzPts val="2500"/>
              <a:buFont typeface="Open Sans"/>
              <a:buChar char="●"/>
            </a:pPr>
            <a:endParaRPr sz="2800" b="1"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989" name="Google Shape;989;p101"/>
          <p:cNvSpPr txBox="1"/>
          <p:nvPr/>
        </p:nvSpPr>
        <p:spPr>
          <a:xfrm>
            <a:off x="-619049" y="1182175"/>
            <a:ext cx="7589400" cy="97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solidFill>
                  <a:srgbClr val="00262C"/>
                </a:solidFill>
                <a:latin typeface="Times New Roman" panose="02020603050405020304" pitchFamily="18" charset="0"/>
                <a:ea typeface="Open Sans"/>
                <a:cs typeface="Times New Roman" panose="02020603050405020304" pitchFamily="18" charset="0"/>
                <a:sym typeface="Open Sans"/>
              </a:rPr>
              <a:t>Free Rider Problem </a:t>
            </a:r>
            <a:endParaRPr sz="3200" b="1" dirty="0">
              <a:solidFill>
                <a:srgbClr val="00262C"/>
              </a:solidFill>
              <a:latin typeface="Times New Roman" panose="02020603050405020304" pitchFamily="18" charset="0"/>
              <a:ea typeface="Open Sans"/>
              <a:cs typeface="Times New Roman" panose="02020603050405020304" pitchFamily="18" charset="0"/>
              <a:sym typeface="Open Sans"/>
            </a:endParaRPr>
          </a:p>
        </p:txBody>
      </p:sp>
      <p:cxnSp>
        <p:nvCxnSpPr>
          <p:cNvPr id="990" name="Google Shape;990;p101"/>
          <p:cNvCxnSpPr>
            <a:cxnSpLocks/>
          </p:cNvCxnSpPr>
          <p:nvPr/>
        </p:nvCxnSpPr>
        <p:spPr>
          <a:xfrm>
            <a:off x="6096000" y="1598128"/>
            <a:ext cx="0" cy="3661743"/>
          </a:xfrm>
          <a:prstGeom prst="straightConnector1">
            <a:avLst/>
          </a:prstGeom>
          <a:noFill/>
          <a:ln w="28575" cap="flat" cmpd="sng">
            <a:solidFill>
              <a:srgbClr val="0C363C"/>
            </a:solidFill>
            <a:prstDash val="solid"/>
            <a:miter lim="800000"/>
            <a:headEnd type="none" w="sm" len="sm"/>
            <a:tailEnd type="none" w="sm" len="sm"/>
          </a:ln>
        </p:spPr>
      </p:cxnSp>
      <p:pic>
        <p:nvPicPr>
          <p:cNvPr id="3" name="Picture 2">
            <a:extLst>
              <a:ext uri="{FF2B5EF4-FFF2-40B4-BE49-F238E27FC236}">
                <a16:creationId xmlns:a16="http://schemas.microsoft.com/office/drawing/2014/main" id="{D437BF2B-7172-51FD-36CD-45F0C4969525}"/>
              </a:ext>
            </a:extLst>
          </p:cNvPr>
          <p:cNvPicPr>
            <a:picLocks noChangeAspect="1"/>
          </p:cNvPicPr>
          <p:nvPr/>
        </p:nvPicPr>
        <p:blipFill rotWithShape="1">
          <a:blip r:embed="rId3"/>
          <a:srcRect b="5536"/>
          <a:stretch/>
        </p:blipFill>
        <p:spPr>
          <a:xfrm>
            <a:off x="7382191" y="900852"/>
            <a:ext cx="3855511" cy="231886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9BC2F8F-FCC4-0A8F-D748-25DD22ED3EC1}"/>
              </a:ext>
            </a:extLst>
          </p:cNvPr>
          <p:cNvSpPr txBox="1"/>
          <p:nvPr/>
        </p:nvSpPr>
        <p:spPr>
          <a:xfrm>
            <a:off x="6238210" y="4505818"/>
            <a:ext cx="5792566" cy="1954381"/>
          </a:xfrm>
          <a:prstGeom prst="rect">
            <a:avLst/>
          </a:prstGeom>
          <a:noFill/>
        </p:spPr>
        <p:txBody>
          <a:bodyPr wrap="square">
            <a:spAutoFit/>
          </a:bodyPr>
          <a:lstStyle/>
          <a:p>
            <a:pPr lvl="0" rtl="0">
              <a:spcBef>
                <a:spcPts val="0"/>
              </a:spcBef>
              <a:spcAft>
                <a:spcPts val="0"/>
              </a:spcAft>
              <a:buClr>
                <a:schemeClr val="dk1"/>
              </a:buClr>
              <a:buSzPts val="2500"/>
            </a:pPr>
            <a:r>
              <a:rPr lang="en-US" sz="2400" dirty="0">
                <a:solidFill>
                  <a:schemeClr val="dk1"/>
                </a:solidFill>
                <a:latin typeface="Times New Roman" panose="02020603050405020304" pitchFamily="18" charset="0"/>
                <a:ea typeface="Open Sans"/>
                <a:cs typeface="Times New Roman" panose="02020603050405020304" pitchFamily="18" charset="0"/>
                <a:sym typeface="Open Sans"/>
              </a:rPr>
              <a:t>E.g., While Gates or Buffet may                                                                        provide a “positive” number</a:t>
            </a:r>
            <a:r>
              <a:rPr lang="en-US" sz="2400" b="1"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000" dirty="0">
                <a:solidFill>
                  <a:schemeClr val="dk1"/>
                </a:solidFill>
                <a:latin typeface="Times New Roman" panose="02020603050405020304" pitchFamily="18" charset="0"/>
                <a:ea typeface="Open Sans"/>
                <a:cs typeface="Times New Roman" panose="02020603050405020304" pitchFamily="18" charset="0"/>
                <a:sym typeface="Open Sans"/>
              </a:rPr>
              <a:t>(e.g. public transportation)</a:t>
            </a:r>
            <a:r>
              <a:rPr lang="en-US" sz="2400" b="1"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400" dirty="0">
                <a:solidFill>
                  <a:schemeClr val="dk1"/>
                </a:solidFill>
                <a:latin typeface="Times New Roman" panose="02020603050405020304" pitchFamily="18" charset="0"/>
                <a:ea typeface="Open Sans"/>
                <a:cs typeface="Times New Roman" panose="02020603050405020304" pitchFamily="18" charset="0"/>
                <a:sym typeface="Open Sans"/>
              </a:rPr>
              <a:t>of public goods, the total amount would be</a:t>
            </a:r>
            <a:r>
              <a:rPr lang="en-US" sz="2400" i="1" dirty="0">
                <a:solidFill>
                  <a:schemeClr val="dk1"/>
                </a:solidFill>
                <a:latin typeface="Times New Roman" panose="02020603050405020304" pitchFamily="18" charset="0"/>
                <a:ea typeface="Open Sans"/>
                <a:cs typeface="Times New Roman" panose="02020603050405020304" pitchFamily="18" charset="0"/>
                <a:sym typeface="Open Sans"/>
              </a:rPr>
              <a:t> “less than the efficient amount.</a:t>
            </a:r>
            <a:r>
              <a:rPr lang="en-US" sz="2400" b="1" i="1" dirty="0">
                <a:solidFill>
                  <a:schemeClr val="dk1"/>
                </a:solidFill>
                <a:latin typeface="Times New Roman" panose="02020603050405020304" pitchFamily="18" charset="0"/>
                <a:ea typeface="Open Sans"/>
                <a:cs typeface="Times New Roman" panose="02020603050405020304" pitchFamily="18" charset="0"/>
                <a:sym typeface="Open Sans"/>
              </a:rPr>
              <a:t>”</a:t>
            </a:r>
            <a:r>
              <a:rPr lang="en-US" sz="2400" i="1" dirty="0">
                <a:solidFill>
                  <a:schemeClr val="dk1"/>
                </a:solidFill>
                <a:latin typeface="Times New Roman" panose="02020603050405020304" pitchFamily="18" charset="0"/>
                <a:ea typeface="Open Sans"/>
                <a:cs typeface="Times New Roman" panose="02020603050405020304" pitchFamily="18" charset="0"/>
                <a:sym typeface="Open Sans"/>
              </a:rPr>
              <a:t> </a:t>
            </a:r>
            <a:endParaRPr lang="en-US" sz="2400" dirty="0">
              <a:solidFill>
                <a:schemeClr val="dk1"/>
              </a:solidFill>
              <a:latin typeface="Times New Roman" panose="02020603050405020304" pitchFamily="18" charset="0"/>
              <a:ea typeface="Open Sans"/>
              <a:cs typeface="Times New Roman" panose="02020603050405020304" pitchFamily="18" charset="0"/>
              <a:sym typeface="Open Sans"/>
            </a:endParaRPr>
          </a:p>
          <a:p>
            <a:pPr defTabSz="298450">
              <a:buClr>
                <a:schemeClr val="dk1"/>
              </a:buClr>
              <a:buSzPts val="2500"/>
              <a:tabLst>
                <a:tab pos="517525" algn="l"/>
              </a:tabLst>
            </a:pPr>
            <a:r>
              <a:rPr lang="en-US" sz="2500" dirty="0">
                <a:solidFill>
                  <a:schemeClr val="dk1"/>
                </a:solidFill>
                <a:latin typeface="Times New Roman" panose="02020603050405020304" pitchFamily="18" charset="0"/>
                <a:ea typeface="Open Sans"/>
                <a:cs typeface="Times New Roman" panose="02020603050405020304" pitchFamily="18" charset="0"/>
                <a:sym typeface="Open Sans"/>
              </a:rPr>
              <a:t>	</a:t>
            </a:r>
            <a:endParaRPr lang="en-US" sz="2500" b="1"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4" name="TextBox 3">
            <a:extLst>
              <a:ext uri="{FF2B5EF4-FFF2-40B4-BE49-F238E27FC236}">
                <a16:creationId xmlns:a16="http://schemas.microsoft.com/office/drawing/2014/main" id="{5B2015F7-C646-C289-3B04-3E9BBC6E4349}"/>
              </a:ext>
            </a:extLst>
          </p:cNvPr>
          <p:cNvSpPr txBox="1"/>
          <p:nvPr/>
        </p:nvSpPr>
        <p:spPr>
          <a:xfrm>
            <a:off x="6238210" y="3321533"/>
            <a:ext cx="6004265" cy="1200329"/>
          </a:xfrm>
          <a:prstGeom prst="rect">
            <a:avLst/>
          </a:prstGeom>
          <a:noFill/>
        </p:spPr>
        <p:txBody>
          <a:bodyPr wrap="square">
            <a:spAutoFit/>
          </a:bodyPr>
          <a:lstStyle/>
          <a:p>
            <a:pPr lvl="0" rtl="0">
              <a:spcBef>
                <a:spcPts val="0"/>
              </a:spcBef>
              <a:spcAft>
                <a:spcPts val="0"/>
              </a:spcAft>
              <a:buClr>
                <a:schemeClr val="dk1"/>
              </a:buClr>
              <a:buSzPts val="2500"/>
            </a:pPr>
            <a:r>
              <a:rPr lang="en-US" sz="2400" i="1" dirty="0">
                <a:solidFill>
                  <a:schemeClr val="dk1"/>
                </a:solidFill>
                <a:latin typeface="Times New Roman" panose="02020603050405020304" pitchFamily="18" charset="0"/>
                <a:ea typeface="Open Sans"/>
                <a:cs typeface="Times New Roman" panose="02020603050405020304" pitchFamily="18" charset="0"/>
                <a:sym typeface="Open Sans"/>
              </a:rPr>
              <a:t>NOTE: </a:t>
            </a:r>
            <a:r>
              <a:rPr lang="en-US" sz="2400" dirty="0">
                <a:solidFill>
                  <a:schemeClr val="dk1"/>
                </a:solidFill>
                <a:latin typeface="Times New Roman" panose="02020603050405020304" pitchFamily="18" charset="0"/>
                <a:ea typeface="Open Sans"/>
                <a:cs typeface="Times New Roman" panose="02020603050405020304" pitchFamily="18" charset="0"/>
                <a:sym typeface="Open Sans"/>
              </a:rPr>
              <a:t>If govt fails to supply a public good &amp; the free-market does so instead, the amount traded would be </a:t>
            </a:r>
            <a:r>
              <a:rPr lang="en-US" sz="2400" u="sng" dirty="0">
                <a:solidFill>
                  <a:schemeClr val="dk1"/>
                </a:solidFill>
                <a:latin typeface="Times New Roman" panose="02020603050405020304" pitchFamily="18" charset="0"/>
                <a:ea typeface="Open Sans"/>
                <a:cs typeface="Times New Roman" panose="02020603050405020304" pitchFamily="18" charset="0"/>
                <a:sym typeface="Open Sans"/>
              </a:rPr>
              <a:t>less than </a:t>
            </a:r>
            <a:r>
              <a:rPr lang="en-US" sz="2400" dirty="0">
                <a:solidFill>
                  <a:schemeClr val="dk1"/>
                </a:solidFill>
                <a:latin typeface="Times New Roman" panose="02020603050405020304" pitchFamily="18" charset="0"/>
                <a:ea typeface="Open Sans"/>
                <a:cs typeface="Times New Roman" panose="02020603050405020304" pitchFamily="18" charset="0"/>
                <a:sym typeface="Open Sans"/>
              </a:rPr>
              <a:t>the efficient quantity.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5">
          <a:extLst>
            <a:ext uri="{FF2B5EF4-FFF2-40B4-BE49-F238E27FC236}">
              <a16:creationId xmlns:a16="http://schemas.microsoft.com/office/drawing/2014/main" id="{39DD7D7D-FE0A-C584-8B41-D39F01B0F828}"/>
            </a:ext>
          </a:extLst>
        </p:cNvPr>
        <p:cNvGrpSpPr/>
        <p:nvPr/>
      </p:nvGrpSpPr>
      <p:grpSpPr>
        <a:xfrm>
          <a:off x="0" y="0"/>
          <a:ext cx="0" cy="0"/>
          <a:chOff x="0" y="0"/>
          <a:chExt cx="0" cy="0"/>
        </a:xfrm>
      </p:grpSpPr>
      <p:sp>
        <p:nvSpPr>
          <p:cNvPr id="986" name="Google Shape;986;p101">
            <a:extLst>
              <a:ext uri="{FF2B5EF4-FFF2-40B4-BE49-F238E27FC236}">
                <a16:creationId xmlns:a16="http://schemas.microsoft.com/office/drawing/2014/main" id="{36E0AFCD-6E7D-6D94-EC78-DE1186512A7A}"/>
              </a:ext>
            </a:extLst>
          </p:cNvPr>
          <p:cNvSpPr/>
          <p:nvPr/>
        </p:nvSpPr>
        <p:spPr>
          <a:xfrm>
            <a:off x="385514" y="144000"/>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987" name="Google Shape;987;p101">
            <a:extLst>
              <a:ext uri="{FF2B5EF4-FFF2-40B4-BE49-F238E27FC236}">
                <a16:creationId xmlns:a16="http://schemas.microsoft.com/office/drawing/2014/main" id="{27F96F42-FDE5-D67D-48A0-576516D3B400}"/>
              </a:ext>
            </a:extLst>
          </p:cNvPr>
          <p:cNvSpPr/>
          <p:nvPr/>
        </p:nvSpPr>
        <p:spPr>
          <a:xfrm>
            <a:off x="0" y="6121972"/>
            <a:ext cx="12192000" cy="736028"/>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5" name="TextBox 4">
            <a:extLst>
              <a:ext uri="{FF2B5EF4-FFF2-40B4-BE49-F238E27FC236}">
                <a16:creationId xmlns:a16="http://schemas.microsoft.com/office/drawing/2014/main" id="{D866FFE8-AB73-291F-DB3A-F88CF835AF8B}"/>
              </a:ext>
            </a:extLst>
          </p:cNvPr>
          <p:cNvSpPr txBox="1"/>
          <p:nvPr/>
        </p:nvSpPr>
        <p:spPr>
          <a:xfrm>
            <a:off x="1128889" y="1659285"/>
            <a:ext cx="9821333" cy="289310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A “4</a:t>
            </a:r>
            <a:r>
              <a:rPr lang="en-US" sz="2800" b="1" baseline="30000" dirty="0">
                <a:latin typeface="Times New Roman" panose="02020603050405020304" pitchFamily="18" charset="0"/>
                <a:cs typeface="Times New Roman" panose="02020603050405020304" pitchFamily="18" charset="0"/>
              </a:rPr>
              <a:t>th</a:t>
            </a:r>
            <a:r>
              <a:rPr lang="en-US" sz="2800" b="1" dirty="0">
                <a:latin typeface="Times New Roman" panose="02020603050405020304" pitchFamily="18" charset="0"/>
                <a:cs typeface="Times New Roman" panose="02020603050405020304" pitchFamily="18" charset="0"/>
              </a:rPr>
              <a:t> of July Fireworks displays in downtown Atlanta” is</a:t>
            </a:r>
          </a:p>
          <a:p>
            <a:pPr marL="342900" indent="-342900">
              <a:buAutoNum type="alphaLcPeriod"/>
            </a:pPr>
            <a:r>
              <a:rPr lang="en-US" sz="2800" dirty="0">
                <a:latin typeface="Times New Roman" panose="02020603050405020304" pitchFamily="18" charset="0"/>
                <a:cs typeface="Times New Roman" panose="02020603050405020304" pitchFamily="18" charset="0"/>
              </a:rPr>
              <a:t>easily “Excludable.”	 </a:t>
            </a:r>
          </a:p>
          <a:p>
            <a:pPr marL="342900" indent="-342900">
              <a:buAutoNum type="alphaLcPeriod"/>
            </a:pPr>
            <a:r>
              <a:rPr lang="en-US" sz="2800" dirty="0">
                <a:latin typeface="Times New Roman" panose="02020603050405020304" pitchFamily="18" charset="0"/>
                <a:cs typeface="Times New Roman" panose="02020603050405020304" pitchFamily="18" charset="0"/>
              </a:rPr>
              <a:t>perfectly “Rival in Consumption.” </a:t>
            </a:r>
          </a:p>
          <a:p>
            <a:pPr marL="342900" indent="-342900">
              <a:buAutoNum type="alphaLcPeriod" startAt="3"/>
            </a:pPr>
            <a:r>
              <a:rPr lang="en-US" sz="2800" dirty="0">
                <a:latin typeface="Times New Roman" panose="02020603050405020304" pitchFamily="18" charset="0"/>
                <a:cs typeface="Times New Roman" panose="02020603050405020304" pitchFamily="18" charset="0"/>
              </a:rPr>
              <a:t>very “Non-Rival in Consumption.”</a:t>
            </a:r>
          </a:p>
          <a:p>
            <a:pPr marL="342900" indent="-342900">
              <a:buAutoNum type="alphaLcPeriod" startAt="3"/>
            </a:pPr>
            <a:r>
              <a:rPr lang="en-US" sz="2800" dirty="0">
                <a:latin typeface="Times New Roman" panose="02020603050405020304" pitchFamily="18" charset="0"/>
                <a:cs typeface="Times New Roman" panose="02020603050405020304" pitchFamily="18" charset="0"/>
              </a:rPr>
              <a:t>More than one (perhaps all) of the above answers is correct.</a:t>
            </a:r>
          </a:p>
          <a:p>
            <a:endParaRPr lang="en-US" dirty="0"/>
          </a:p>
          <a:p>
            <a:r>
              <a:rPr lang="en-US" sz="2800" b="1" dirty="0">
                <a:latin typeface="Times New Roman" panose="02020603050405020304" pitchFamily="18" charset="0"/>
                <a:cs typeface="Times New Roman" panose="02020603050405020304" pitchFamily="18" charset="0"/>
              </a:rPr>
              <a:t>Answer: c</a:t>
            </a:r>
          </a:p>
        </p:txBody>
      </p:sp>
    </p:spTree>
    <p:extLst>
      <p:ext uri="{BB962C8B-B14F-4D97-AF65-F5344CB8AC3E}">
        <p14:creationId xmlns:p14="http://schemas.microsoft.com/office/powerpoint/2010/main" val="219120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5">
          <a:extLst>
            <a:ext uri="{FF2B5EF4-FFF2-40B4-BE49-F238E27FC236}">
              <a16:creationId xmlns:a16="http://schemas.microsoft.com/office/drawing/2014/main" id="{617A17A2-BBA8-FA98-8F5A-1AC72A5A3E3B}"/>
            </a:ext>
          </a:extLst>
        </p:cNvPr>
        <p:cNvGrpSpPr/>
        <p:nvPr/>
      </p:nvGrpSpPr>
      <p:grpSpPr>
        <a:xfrm>
          <a:off x="0" y="0"/>
          <a:ext cx="0" cy="0"/>
          <a:chOff x="0" y="0"/>
          <a:chExt cx="0" cy="0"/>
        </a:xfrm>
      </p:grpSpPr>
      <p:sp>
        <p:nvSpPr>
          <p:cNvPr id="986" name="Google Shape;986;p101">
            <a:extLst>
              <a:ext uri="{FF2B5EF4-FFF2-40B4-BE49-F238E27FC236}">
                <a16:creationId xmlns:a16="http://schemas.microsoft.com/office/drawing/2014/main" id="{0D32784D-7C15-A74E-DB2E-33DF4E908F27}"/>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987" name="Google Shape;987;p101">
            <a:extLst>
              <a:ext uri="{FF2B5EF4-FFF2-40B4-BE49-F238E27FC236}">
                <a16:creationId xmlns:a16="http://schemas.microsoft.com/office/drawing/2014/main" id="{A207612F-6D99-ADB4-3464-19FD0DCA2224}"/>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6" name="TextBox 5">
            <a:extLst>
              <a:ext uri="{FF2B5EF4-FFF2-40B4-BE49-F238E27FC236}">
                <a16:creationId xmlns:a16="http://schemas.microsoft.com/office/drawing/2014/main" id="{F6033BCC-F6CD-8D73-F500-1E010D8DA4F8}"/>
              </a:ext>
            </a:extLst>
          </p:cNvPr>
          <p:cNvSpPr txBox="1"/>
          <p:nvPr/>
        </p:nvSpPr>
        <p:spPr>
          <a:xfrm>
            <a:off x="643467" y="982176"/>
            <a:ext cx="11218547" cy="4893647"/>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Jim lives in a country in which military output is not provided by the government, but rather is supplied by profit maximizing firms and purchased by individual consumers in a free market.  Jim chooses to enjoy the benefits of national security which result from military output purchased by others in society, while purchasing “zero units of military output” of his own.  This example illustrates …</a:t>
            </a:r>
          </a:p>
          <a:p>
            <a:pPr marL="514350" indent="-514350">
              <a:buFont typeface="+mj-lt"/>
              <a:buAutoNum type="alphaLcPeriod"/>
            </a:pPr>
            <a:r>
              <a:rPr lang="en-US" sz="2600" dirty="0">
                <a:latin typeface="Times New Roman" panose="02020603050405020304" pitchFamily="18" charset="0"/>
                <a:cs typeface="Times New Roman" panose="02020603050405020304" pitchFamily="18" charset="0"/>
              </a:rPr>
              <a:t>Joseph Schumpeter’s account of a “gale of creative destruction.”	</a:t>
            </a:r>
          </a:p>
          <a:p>
            <a:pPr marL="514350" indent="-514350">
              <a:buFont typeface="+mj-lt"/>
              <a:buAutoNum type="alphaLcPeriod"/>
            </a:pPr>
            <a:r>
              <a:rPr lang="en-US" sz="2600" dirty="0">
                <a:latin typeface="Times New Roman" panose="02020603050405020304" pitchFamily="18" charset="0"/>
                <a:cs typeface="Times New Roman" panose="02020603050405020304" pitchFamily="18" charset="0"/>
              </a:rPr>
              <a:t>the Free Rider Problem.</a:t>
            </a:r>
          </a:p>
          <a:p>
            <a:pPr marL="514350" indent="-514350">
              <a:buFont typeface="+mj-lt"/>
              <a:buAutoNum type="alphaLcPeriod"/>
            </a:pPr>
            <a:r>
              <a:rPr lang="en-US" sz="2600" dirty="0">
                <a:latin typeface="Times New Roman" panose="02020603050405020304" pitchFamily="18" charset="0"/>
                <a:cs typeface="Times New Roman" panose="02020603050405020304" pitchFamily="18" charset="0"/>
              </a:rPr>
              <a:t>the “</a:t>
            </a:r>
            <a:r>
              <a:rPr lang="en-US" sz="2600" dirty="0" err="1">
                <a:latin typeface="Times New Roman" panose="02020603050405020304" pitchFamily="18" charset="0"/>
                <a:cs typeface="Times New Roman" panose="02020603050405020304" pitchFamily="18" charset="0"/>
              </a:rPr>
              <a:t>Coasian</a:t>
            </a:r>
            <a:r>
              <a:rPr lang="en-US" sz="2600" dirty="0">
                <a:latin typeface="Times New Roman" panose="02020603050405020304" pitchFamily="18" charset="0"/>
                <a:cs typeface="Times New Roman" panose="02020603050405020304" pitchFamily="18" charset="0"/>
              </a:rPr>
              <a:t> Solution” to the problem of externalities. 	</a:t>
            </a:r>
          </a:p>
          <a:p>
            <a:pPr marL="514350" indent="-514350">
              <a:buFont typeface="+mj-lt"/>
              <a:buAutoNum type="alphaLcPeriod"/>
            </a:pPr>
            <a:r>
              <a:rPr lang="en-US" sz="2600" dirty="0">
                <a:latin typeface="Times New Roman" panose="02020603050405020304" pitchFamily="18" charset="0"/>
                <a:cs typeface="Times New Roman" panose="02020603050405020304" pitchFamily="18" charset="0"/>
              </a:rPr>
              <a:t>Adam Smith’s “Invisible Hand.”</a:t>
            </a:r>
          </a:p>
          <a:p>
            <a:pPr marL="342900" indent="-342900">
              <a:buAutoNum type="alphaLcPeriod" startAt="2"/>
            </a:pPr>
            <a:endParaRPr lang="en-US" sz="2600"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Answer: b</a:t>
            </a:r>
          </a:p>
        </p:txBody>
      </p:sp>
    </p:spTree>
    <p:extLst>
      <p:ext uri="{BB962C8B-B14F-4D97-AF65-F5344CB8AC3E}">
        <p14:creationId xmlns:p14="http://schemas.microsoft.com/office/powerpoint/2010/main" val="423982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 calcmode="lin" valueType="num">
                                      <p:cBhvr additive="base">
                                        <p:cTn id="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5">
          <a:extLst>
            <a:ext uri="{FF2B5EF4-FFF2-40B4-BE49-F238E27FC236}">
              <a16:creationId xmlns:a16="http://schemas.microsoft.com/office/drawing/2014/main" id="{71E4EAEA-618F-2A24-A67B-C13305EF86B4}"/>
            </a:ext>
          </a:extLst>
        </p:cNvPr>
        <p:cNvGrpSpPr/>
        <p:nvPr/>
      </p:nvGrpSpPr>
      <p:grpSpPr>
        <a:xfrm>
          <a:off x="0" y="0"/>
          <a:ext cx="0" cy="0"/>
          <a:chOff x="0" y="0"/>
          <a:chExt cx="0" cy="0"/>
        </a:xfrm>
      </p:grpSpPr>
      <p:sp>
        <p:nvSpPr>
          <p:cNvPr id="986" name="Google Shape;986;p101">
            <a:extLst>
              <a:ext uri="{FF2B5EF4-FFF2-40B4-BE49-F238E27FC236}">
                <a16:creationId xmlns:a16="http://schemas.microsoft.com/office/drawing/2014/main" id="{499B8B5A-73FC-4BDE-FFB1-FF5ADAAA82F0}"/>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987" name="Google Shape;987;p101">
            <a:extLst>
              <a:ext uri="{FF2B5EF4-FFF2-40B4-BE49-F238E27FC236}">
                <a16:creationId xmlns:a16="http://schemas.microsoft.com/office/drawing/2014/main" id="{59FB9AE0-3471-9DEF-2B3F-057C7FBEA52A}"/>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 name="TextBox 2">
            <a:extLst>
              <a:ext uri="{FF2B5EF4-FFF2-40B4-BE49-F238E27FC236}">
                <a16:creationId xmlns:a16="http://schemas.microsoft.com/office/drawing/2014/main" id="{02A45C1F-DBCD-F06D-E5B7-1B87CA9CC3D8}"/>
              </a:ext>
            </a:extLst>
          </p:cNvPr>
          <p:cNvSpPr txBox="1"/>
          <p:nvPr/>
        </p:nvSpPr>
        <p:spPr>
          <a:xfrm>
            <a:off x="1004711" y="889753"/>
            <a:ext cx="10397067" cy="4832092"/>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On September 11, 2010, former heavyweight boxing champion Wladimir Klitschko defeated Samuel Peter by knockout in Frankfurt, Germany.  This fight was only available in the U.S. on “Pay-Per-View.”  The broadcast of this bout on “Pay-Per-View” is excludable but non-rival, and therefore referred to as a </a:t>
            </a:r>
          </a:p>
          <a:p>
            <a:pPr marL="342900" indent="-342900">
              <a:buAutoNum type="alphaLcPeriod"/>
            </a:pPr>
            <a:r>
              <a:rPr lang="en-US" sz="2800" dirty="0">
                <a:latin typeface="Times New Roman" panose="02020603050405020304" pitchFamily="18" charset="0"/>
                <a:cs typeface="Times New Roman" panose="02020603050405020304" pitchFamily="18" charset="0"/>
              </a:rPr>
              <a:t>Public Good.</a:t>
            </a:r>
          </a:p>
          <a:p>
            <a:pPr marL="342900" indent="-342900">
              <a:buAutoNum type="alphaLcPeriod"/>
            </a:pPr>
            <a:r>
              <a:rPr lang="en-US" sz="2800" dirty="0">
                <a:latin typeface="Times New Roman" panose="02020603050405020304" pitchFamily="18" charset="0"/>
                <a:cs typeface="Times New Roman" panose="02020603050405020304" pitchFamily="18" charset="0"/>
              </a:rPr>
              <a:t>Private Good. 	</a:t>
            </a:r>
          </a:p>
          <a:p>
            <a:pPr marL="342900" indent="-342900">
              <a:buAutoNum type="alphaLcPeriod"/>
            </a:pPr>
            <a:r>
              <a:rPr lang="en-US" sz="2800" dirty="0">
                <a:latin typeface="Times New Roman" panose="02020603050405020304" pitchFamily="18" charset="0"/>
                <a:cs typeface="Times New Roman" panose="02020603050405020304" pitchFamily="18" charset="0"/>
              </a:rPr>
              <a:t>Club Good.</a:t>
            </a:r>
          </a:p>
          <a:p>
            <a:pPr marL="342900" indent="-342900">
              <a:buAutoNum type="alphaLcPeriod"/>
            </a:pPr>
            <a:r>
              <a:rPr lang="en-US" sz="2800" dirty="0">
                <a:latin typeface="Times New Roman" panose="02020603050405020304" pitchFamily="18" charset="0"/>
                <a:cs typeface="Times New Roman" panose="02020603050405020304" pitchFamily="18" charset="0"/>
              </a:rPr>
              <a:t>Common Good.</a:t>
            </a:r>
          </a:p>
          <a:p>
            <a:pPr marL="342900" indent="-342900">
              <a:buAutoNum type="alphaLcPeriod" startAt="2"/>
            </a:pP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ANSWER: c</a:t>
            </a:r>
          </a:p>
        </p:txBody>
      </p:sp>
    </p:spTree>
    <p:extLst>
      <p:ext uri="{BB962C8B-B14F-4D97-AF65-F5344CB8AC3E}">
        <p14:creationId xmlns:p14="http://schemas.microsoft.com/office/powerpoint/2010/main" val="166467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5">
          <a:extLst>
            <a:ext uri="{FF2B5EF4-FFF2-40B4-BE49-F238E27FC236}">
              <a16:creationId xmlns:a16="http://schemas.microsoft.com/office/drawing/2014/main" id="{9B71349C-08D4-3378-01BE-CCE317DD259C}"/>
            </a:ext>
          </a:extLst>
        </p:cNvPr>
        <p:cNvGrpSpPr/>
        <p:nvPr/>
      </p:nvGrpSpPr>
      <p:grpSpPr>
        <a:xfrm>
          <a:off x="0" y="0"/>
          <a:ext cx="0" cy="0"/>
          <a:chOff x="0" y="0"/>
          <a:chExt cx="0" cy="0"/>
        </a:xfrm>
      </p:grpSpPr>
      <p:sp>
        <p:nvSpPr>
          <p:cNvPr id="986" name="Google Shape;986;p101">
            <a:extLst>
              <a:ext uri="{FF2B5EF4-FFF2-40B4-BE49-F238E27FC236}">
                <a16:creationId xmlns:a16="http://schemas.microsoft.com/office/drawing/2014/main" id="{8DD0EDF3-EE29-C92B-DD82-F359BDF89E27}"/>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987" name="Google Shape;987;p101">
            <a:extLst>
              <a:ext uri="{FF2B5EF4-FFF2-40B4-BE49-F238E27FC236}">
                <a16:creationId xmlns:a16="http://schemas.microsoft.com/office/drawing/2014/main" id="{2B63BF0E-B26C-40D0-3217-6BAA99DED1FF}"/>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4" name="TextBox 3">
            <a:extLst>
              <a:ext uri="{FF2B5EF4-FFF2-40B4-BE49-F238E27FC236}">
                <a16:creationId xmlns:a16="http://schemas.microsoft.com/office/drawing/2014/main" id="{6B14F308-63E5-413F-1BFF-C6EFE6646261}"/>
              </a:ext>
            </a:extLst>
          </p:cNvPr>
          <p:cNvSpPr txBox="1"/>
          <p:nvPr/>
        </p:nvSpPr>
        <p:spPr>
          <a:xfrm>
            <a:off x="1049408" y="1012954"/>
            <a:ext cx="10148711" cy="4832092"/>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A good is “non-excludable” if …</a:t>
            </a:r>
          </a:p>
          <a:p>
            <a:pPr marL="342900" indent="-342900">
              <a:buAutoNum type="alphaLcPeriod"/>
            </a:pPr>
            <a:r>
              <a:rPr lang="en-US" sz="2800" dirty="0">
                <a:latin typeface="Times New Roman" panose="02020603050405020304" pitchFamily="18" charset="0"/>
                <a:cs typeface="Times New Roman" panose="02020603050405020304" pitchFamily="18" charset="0"/>
              </a:rPr>
              <a:t>consumption by one person does not diminish the quantity/quality of consumption by others.</a:t>
            </a:r>
          </a:p>
          <a:p>
            <a:pPr marL="342900" indent="-342900">
              <a:buAutoNum type="alphaLcPeriod"/>
            </a:pPr>
            <a:r>
              <a:rPr lang="en-US" sz="2800" dirty="0">
                <a:latin typeface="Times New Roman" panose="02020603050405020304" pitchFamily="18" charset="0"/>
                <a:cs typeface="Times New Roman" panose="02020603050405020304" pitchFamily="18" charset="0"/>
              </a:rPr>
              <a:t>consumption by one person does diminish the quantity/quality of consumption by others. 	</a:t>
            </a:r>
          </a:p>
          <a:p>
            <a:pPr marL="342900" indent="-342900">
              <a:buAutoNum type="alphaLcPeriod" startAt="3"/>
            </a:pPr>
            <a:r>
              <a:rPr lang="en-US" sz="2800" dirty="0">
                <a:latin typeface="Times New Roman" panose="02020603050405020304" pitchFamily="18" charset="0"/>
                <a:cs typeface="Times New Roman" panose="02020603050405020304" pitchFamily="18" charset="0"/>
              </a:rPr>
              <a:t>it is difficult (or very costly) to prevent consumption by those who do not pay for the good.</a:t>
            </a:r>
          </a:p>
          <a:p>
            <a:pPr marL="342900" indent="-342900">
              <a:buAutoNum type="alphaLcPeriod" startAt="3"/>
            </a:pPr>
            <a:r>
              <a:rPr lang="en-US" sz="2800" dirty="0">
                <a:latin typeface="Times New Roman" panose="02020603050405020304" pitchFamily="18" charset="0"/>
                <a:cs typeface="Times New Roman" panose="02020603050405020304" pitchFamily="18" charset="0"/>
              </a:rPr>
              <a:t>it is easy (or relatively costless) to prevent consumption by those who do not pay for the good.</a:t>
            </a:r>
          </a:p>
          <a:p>
            <a:pPr marL="342900" indent="-342900">
              <a:buAutoNum type="alphaLcPeriod" startAt="2"/>
            </a:pP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ANSWER: c</a:t>
            </a:r>
          </a:p>
        </p:txBody>
      </p:sp>
    </p:spTree>
    <p:extLst>
      <p:ext uri="{BB962C8B-B14F-4D97-AF65-F5344CB8AC3E}">
        <p14:creationId xmlns:p14="http://schemas.microsoft.com/office/powerpoint/2010/main" val="184082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anim calcmode="lin" valueType="num">
                                      <p:cBhvr additive="base">
                                        <p:cTn id="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02"/>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996" name="Google Shape;996;p102"/>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997" name="Google Shape;997;p102"/>
          <p:cNvSpPr txBox="1"/>
          <p:nvPr/>
        </p:nvSpPr>
        <p:spPr>
          <a:xfrm>
            <a:off x="357744" y="889753"/>
            <a:ext cx="11476500" cy="18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44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HOW TO “CORRECT” FOR THIS INEFFICIENCY?</a:t>
            </a:r>
            <a:endParaRPr sz="4400" b="1"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p:txBody>
      </p:sp>
      <p:sp>
        <p:nvSpPr>
          <p:cNvPr id="998" name="Google Shape;998;p102"/>
          <p:cNvSpPr txBox="1"/>
          <p:nvPr/>
        </p:nvSpPr>
        <p:spPr>
          <a:xfrm>
            <a:off x="1425406" y="3077941"/>
            <a:ext cx="10766594" cy="2526600"/>
          </a:xfrm>
          <a:prstGeom prst="rect">
            <a:avLst/>
          </a:prstGeom>
          <a:noFill/>
          <a:ln>
            <a:noFill/>
          </a:ln>
        </p:spPr>
        <p:txBody>
          <a:bodyPr spcFirstLastPara="1" wrap="square" lIns="91425" tIns="91425" rIns="91425" bIns="91425" anchor="ctr" anchorCtr="0">
            <a:noAutofit/>
          </a:bodyPr>
          <a:lstStyle/>
          <a:p>
            <a:pPr marL="69850" lvl="0" algn="ctr" rtl="0">
              <a:spcBef>
                <a:spcPts val="0"/>
              </a:spcBef>
              <a:spcAft>
                <a:spcPts val="0"/>
              </a:spcAft>
              <a:buClr>
                <a:schemeClr val="dk1"/>
              </a:buClr>
              <a:buSzPts val="2500"/>
            </a:pPr>
            <a:r>
              <a:rPr lang="en-US" sz="3000" b="1" dirty="0">
                <a:solidFill>
                  <a:schemeClr val="dk1"/>
                </a:solidFill>
                <a:latin typeface="Times New Roman" panose="02020603050405020304" pitchFamily="18" charset="0"/>
                <a:ea typeface="Open Sans SemiBold"/>
                <a:cs typeface="Times New Roman" panose="02020603050405020304" pitchFamily="18" charset="0"/>
                <a:sym typeface="Open Sans SemiBold"/>
              </a:rPr>
              <a:t>Government Can Supply/Maintain Public Goods</a:t>
            </a:r>
            <a:endParaRPr sz="3000" b="1"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457200" lvl="0" indent="-387350" rtl="0">
              <a:spcBef>
                <a:spcPts val="0"/>
              </a:spcBef>
              <a:spcAft>
                <a:spcPts val="0"/>
              </a:spcAft>
              <a:buClr>
                <a:schemeClr val="dk1"/>
              </a:buClr>
              <a:buSzPts val="2500"/>
              <a:buFont typeface="Open Sans SemiBold"/>
              <a:buChar char="●"/>
            </a:pPr>
            <a:r>
              <a:rPr lang="en-US" sz="3000" dirty="0">
                <a:solidFill>
                  <a:schemeClr val="dk1"/>
                </a:solidFill>
                <a:latin typeface="Times New Roman" panose="02020603050405020304" pitchFamily="18" charset="0"/>
                <a:ea typeface="Open Sans SemiBold"/>
                <a:cs typeface="Times New Roman" panose="02020603050405020304" pitchFamily="18" charset="0"/>
                <a:sym typeface="Open Sans SemiBold"/>
              </a:rPr>
              <a:t>Economic questions of  (“what,” “how,” and “for whom”) are answered by the political process.</a:t>
            </a:r>
            <a:endParaRPr sz="30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457200" lvl="0" indent="-387350" rtl="0">
              <a:spcBef>
                <a:spcPts val="0"/>
              </a:spcBef>
              <a:spcAft>
                <a:spcPts val="0"/>
              </a:spcAft>
              <a:buClr>
                <a:schemeClr val="dk1"/>
              </a:buClr>
              <a:buSzPts val="2500"/>
              <a:buFont typeface="Open Sans SemiBold"/>
              <a:buChar char="●"/>
            </a:pPr>
            <a:r>
              <a:rPr lang="en-US" sz="3000" dirty="0">
                <a:solidFill>
                  <a:schemeClr val="dk1"/>
                </a:solidFill>
                <a:latin typeface="Times New Roman" panose="02020603050405020304" pitchFamily="18" charset="0"/>
                <a:ea typeface="Open Sans SemiBold"/>
                <a:cs typeface="Times New Roman" panose="02020603050405020304" pitchFamily="18" charset="0"/>
                <a:sym typeface="Open Sans SemiBold"/>
              </a:rPr>
              <a:t>Taxes are imposed to cover the costs of production.</a:t>
            </a:r>
            <a:endParaRPr sz="30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457200" lvl="0" indent="-387350" rtl="0">
              <a:spcBef>
                <a:spcPts val="0"/>
              </a:spcBef>
              <a:spcAft>
                <a:spcPts val="0"/>
              </a:spcAft>
              <a:buClr>
                <a:schemeClr val="dk1"/>
              </a:buClr>
              <a:buSzPts val="2500"/>
              <a:buFont typeface="Open Sans SemiBold"/>
              <a:buChar char="●"/>
            </a:pPr>
            <a:r>
              <a:rPr lang="en-US" sz="3000" dirty="0">
                <a:solidFill>
                  <a:schemeClr val="dk1"/>
                </a:solidFill>
                <a:latin typeface="Times New Roman" panose="02020603050405020304" pitchFamily="18" charset="0"/>
                <a:ea typeface="Open Sans SemiBold"/>
                <a:cs typeface="Times New Roman" panose="02020603050405020304" pitchFamily="18" charset="0"/>
                <a:sym typeface="Open Sans SemiBold"/>
              </a:rPr>
              <a:t>Not a guarantee of efficiency, rather, a safeguard against underproduction.</a:t>
            </a:r>
            <a:endParaRPr sz="30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p:txBody>
      </p:sp>
      <p:cxnSp>
        <p:nvCxnSpPr>
          <p:cNvPr id="999" name="Google Shape;999;p102"/>
          <p:cNvCxnSpPr/>
          <p:nvPr/>
        </p:nvCxnSpPr>
        <p:spPr>
          <a:xfrm>
            <a:off x="3971394" y="2734453"/>
            <a:ext cx="4249200" cy="0"/>
          </a:xfrm>
          <a:prstGeom prst="straightConnector1">
            <a:avLst/>
          </a:prstGeom>
          <a:noFill/>
          <a:ln w="28575" cap="flat" cmpd="sng">
            <a:solidFill>
              <a:srgbClr val="0C363C"/>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39" name="Google Shape;1139;p119"/>
          <p:cNvPicPr preferRelativeResize="0"/>
          <p:nvPr/>
        </p:nvPicPr>
        <p:blipFill>
          <a:blip r:embed="rId3">
            <a:alphaModFix/>
          </a:blip>
          <a:stretch>
            <a:fillRect/>
          </a:stretch>
        </p:blipFill>
        <p:spPr>
          <a:xfrm>
            <a:off x="5152075" y="1206250"/>
            <a:ext cx="6709650" cy="4482050"/>
          </a:xfrm>
          <a:prstGeom prst="rect">
            <a:avLst/>
          </a:prstGeom>
          <a:noFill/>
          <a:ln>
            <a:noFill/>
          </a:ln>
        </p:spPr>
      </p:pic>
      <p:sp>
        <p:nvSpPr>
          <p:cNvPr id="1140" name="Google Shape;1140;p119"/>
          <p:cNvSpPr txBox="1"/>
          <p:nvPr/>
        </p:nvSpPr>
        <p:spPr>
          <a:xfrm>
            <a:off x="673573" y="948139"/>
            <a:ext cx="4123500" cy="1377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POLICY IMPLICATIONS</a:t>
            </a:r>
            <a:endParaRPr sz="4000" b="1" dirty="0">
              <a:solidFill>
                <a:srgbClr val="00262C"/>
              </a:solidFill>
              <a:latin typeface="Open Sans ExtraBold"/>
              <a:ea typeface="Open Sans ExtraBold"/>
              <a:cs typeface="Open Sans ExtraBold"/>
              <a:sym typeface="Open Sans ExtraBold"/>
            </a:endParaRPr>
          </a:p>
          <a:p>
            <a:pPr marL="0" marR="0" lvl="0" indent="0" algn="ctr" rtl="0">
              <a:spcBef>
                <a:spcPts val="0"/>
              </a:spcBef>
              <a:spcAft>
                <a:spcPts val="0"/>
              </a:spcAft>
              <a:buNone/>
            </a:pPr>
            <a:endParaRPr sz="4000" b="1" dirty="0">
              <a:solidFill>
                <a:srgbClr val="E08A2C"/>
              </a:solidFill>
              <a:latin typeface="Open Sans ExtraBold"/>
              <a:ea typeface="Open Sans ExtraBold"/>
              <a:cs typeface="Open Sans ExtraBold"/>
              <a:sym typeface="Open Sans ExtraBold"/>
            </a:endParaRPr>
          </a:p>
          <a:p>
            <a:pPr marL="0" marR="0" lvl="0" indent="0" algn="ctr" rtl="0">
              <a:spcBef>
                <a:spcPts val="0"/>
              </a:spcBef>
              <a:spcAft>
                <a:spcPts val="0"/>
              </a:spcAft>
              <a:buNone/>
            </a:pPr>
            <a:endParaRPr sz="4000" b="1" dirty="0">
              <a:solidFill>
                <a:srgbClr val="E08A2C"/>
              </a:solidFill>
              <a:latin typeface="Open Sans ExtraBold"/>
              <a:ea typeface="Open Sans ExtraBold"/>
              <a:cs typeface="Open Sans ExtraBold"/>
              <a:sym typeface="Open Sans ExtraBold"/>
            </a:endParaRPr>
          </a:p>
        </p:txBody>
      </p:sp>
      <p:cxnSp>
        <p:nvCxnSpPr>
          <p:cNvPr id="1141" name="Google Shape;1141;p119"/>
          <p:cNvCxnSpPr/>
          <p:nvPr/>
        </p:nvCxnSpPr>
        <p:spPr>
          <a:xfrm>
            <a:off x="547873" y="2331165"/>
            <a:ext cx="4249200" cy="0"/>
          </a:xfrm>
          <a:prstGeom prst="straightConnector1">
            <a:avLst/>
          </a:prstGeom>
          <a:noFill/>
          <a:ln w="28575" cap="flat" cmpd="sng">
            <a:solidFill>
              <a:srgbClr val="00262C"/>
            </a:solidFill>
            <a:prstDash val="solid"/>
            <a:miter lim="800000"/>
            <a:headEnd type="none" w="sm" len="sm"/>
            <a:tailEnd type="none" w="sm" len="sm"/>
          </a:ln>
        </p:spPr>
      </p:cxnSp>
      <p:sp>
        <p:nvSpPr>
          <p:cNvPr id="1142" name="Google Shape;1142;p119"/>
          <p:cNvSpPr txBox="1"/>
          <p:nvPr/>
        </p:nvSpPr>
        <p:spPr>
          <a:xfrm>
            <a:off x="0" y="2383825"/>
            <a:ext cx="5152075" cy="314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dirty="0">
                <a:solidFill>
                  <a:schemeClr val="dk1"/>
                </a:solidFill>
                <a:latin typeface="Times New Roman" panose="02020603050405020304" pitchFamily="18" charset="0"/>
                <a:ea typeface="Open Sans"/>
                <a:cs typeface="Times New Roman" panose="02020603050405020304" pitchFamily="18" charset="0"/>
                <a:sym typeface="Open Sans"/>
              </a:rPr>
              <a:t>Society should tax the actions it wants to discourage, and reduce taxes (subsidize) </a:t>
            </a:r>
          </a:p>
          <a:p>
            <a:pPr marL="0" marR="0" lvl="0" indent="0" algn="ctr" rtl="0">
              <a:spcBef>
                <a:spcPts val="0"/>
              </a:spcBef>
              <a:spcAft>
                <a:spcPts val="0"/>
              </a:spcAft>
              <a:buNone/>
            </a:pPr>
            <a:r>
              <a:rPr lang="en-US" sz="3200" dirty="0">
                <a:solidFill>
                  <a:schemeClr val="dk1"/>
                </a:solidFill>
                <a:latin typeface="Times New Roman" panose="02020603050405020304" pitchFamily="18" charset="0"/>
                <a:ea typeface="Open Sans"/>
                <a:cs typeface="Times New Roman" panose="02020603050405020304" pitchFamily="18" charset="0"/>
                <a:sym typeface="Open Sans"/>
              </a:rPr>
              <a:t>for the actions it wants </a:t>
            </a:r>
          </a:p>
          <a:p>
            <a:pPr marL="0" marR="0" lvl="0" indent="0" algn="ctr" rtl="0">
              <a:spcBef>
                <a:spcPts val="0"/>
              </a:spcBef>
              <a:spcAft>
                <a:spcPts val="0"/>
              </a:spcAft>
              <a:buNone/>
            </a:pPr>
            <a:r>
              <a:rPr lang="en-US" sz="3200" dirty="0">
                <a:solidFill>
                  <a:schemeClr val="dk1"/>
                </a:solidFill>
                <a:latin typeface="Times New Roman" panose="02020603050405020304" pitchFamily="18" charset="0"/>
                <a:ea typeface="Open Sans"/>
                <a:cs typeface="Times New Roman" panose="02020603050405020304" pitchFamily="18" charset="0"/>
                <a:sym typeface="Open Sans"/>
              </a:rPr>
              <a:t>to encourage</a:t>
            </a:r>
            <a:r>
              <a:rPr lang="en-US" sz="3300" dirty="0">
                <a:solidFill>
                  <a:schemeClr val="dk1"/>
                </a:solidFill>
                <a:latin typeface="Times New Roman" panose="02020603050405020304" pitchFamily="18" charset="0"/>
                <a:ea typeface="Open Sans"/>
                <a:cs typeface="Times New Roman" panose="02020603050405020304" pitchFamily="18" charset="0"/>
                <a:sym typeface="Open Sans"/>
              </a:rPr>
              <a:t>.</a:t>
            </a:r>
            <a:endParaRPr sz="3300" dirty="0">
              <a:latin typeface="Times New Roman" panose="02020603050405020304" pitchFamily="18" charset="0"/>
              <a:cs typeface="Times New Roman" panose="02020603050405020304" pitchFamily="18" charset="0"/>
            </a:endParaRPr>
          </a:p>
        </p:txBody>
      </p:sp>
      <p:sp>
        <p:nvSpPr>
          <p:cNvPr id="1143" name="Google Shape;1143;p119"/>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1144" name="Google Shape;1144;p119"/>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5" name="Google Shape;1005;p103"/>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 name="Rectangle 2"/>
          <p:cNvSpPr/>
          <p:nvPr/>
        </p:nvSpPr>
        <p:spPr>
          <a:xfrm>
            <a:off x="1404780" y="1098465"/>
            <a:ext cx="10457234" cy="646331"/>
          </a:xfrm>
          <a:prstGeom prst="rect">
            <a:avLst/>
          </a:prstGeom>
        </p:spPr>
        <p:txBody>
          <a:bodyPr wrap="square">
            <a:spAutoFit/>
          </a:bodyPr>
          <a:lstStyle/>
          <a:p>
            <a:pPr marL="914400" indent="-914400">
              <a:buAutoNum type="arabicPeriod" startAt="3"/>
            </a:pPr>
            <a:r>
              <a:rPr lang="en-US" sz="36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TRAGEDY OF THE COMMONS</a:t>
            </a:r>
          </a:p>
        </p:txBody>
      </p:sp>
      <p:cxnSp>
        <p:nvCxnSpPr>
          <p:cNvPr id="6" name="Google Shape;999;p102"/>
          <p:cNvCxnSpPr/>
          <p:nvPr/>
        </p:nvCxnSpPr>
        <p:spPr>
          <a:xfrm>
            <a:off x="4111095" y="1764973"/>
            <a:ext cx="4249200" cy="0"/>
          </a:xfrm>
          <a:prstGeom prst="straightConnector1">
            <a:avLst/>
          </a:prstGeom>
          <a:noFill/>
          <a:ln w="28575" cap="flat" cmpd="sng">
            <a:solidFill>
              <a:srgbClr val="0C363C"/>
            </a:solidFill>
            <a:prstDash val="solid"/>
            <a:miter lim="800000"/>
            <a:headEnd type="none" w="sm" len="sm"/>
            <a:tailEnd type="none" w="sm" len="sm"/>
          </a:ln>
        </p:spPr>
      </p:cxnSp>
      <p:sp>
        <p:nvSpPr>
          <p:cNvPr id="4" name="Rectangle 3"/>
          <p:cNvSpPr/>
          <p:nvPr/>
        </p:nvSpPr>
        <p:spPr>
          <a:xfrm>
            <a:off x="27764" y="1909766"/>
            <a:ext cx="12191999" cy="830997"/>
          </a:xfrm>
          <a:prstGeom prst="rect">
            <a:avLst/>
          </a:prstGeom>
        </p:spPr>
        <p:txBody>
          <a:bodyPr wrap="square">
            <a:spAutoFit/>
          </a:bodyPr>
          <a:lstStyle/>
          <a:p>
            <a:pPr algn="ctr"/>
            <a:r>
              <a:rPr lang="en-US" sz="2400"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A situation where common goods are eventually depleted or destroyed due to                                      conflicts between social interests and  self interest.</a:t>
            </a:r>
            <a:endParaRPr lang="en-US" sz="2400" dirty="0"/>
          </a:p>
        </p:txBody>
      </p:sp>
      <p:sp>
        <p:nvSpPr>
          <p:cNvPr id="9" name="Google Shape;995;p102"/>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94CA4A29-442B-176C-505A-91BD587FFC6D}"/>
              </a:ext>
            </a:extLst>
          </p:cNvPr>
          <p:cNvPicPr>
            <a:picLocks noChangeAspect="1"/>
          </p:cNvPicPr>
          <p:nvPr/>
        </p:nvPicPr>
        <p:blipFill>
          <a:blip r:embed="rId3"/>
          <a:stretch>
            <a:fillRect/>
          </a:stretch>
        </p:blipFill>
        <p:spPr>
          <a:xfrm>
            <a:off x="3852671" y="2740763"/>
            <a:ext cx="5359619" cy="3160399"/>
          </a:xfrm>
          <a:prstGeom prst="rect">
            <a:avLst/>
          </a:prstGeom>
        </p:spPr>
      </p:pic>
    </p:spTree>
    <p:extLst>
      <p:ext uri="{BB962C8B-B14F-4D97-AF65-F5344CB8AC3E}">
        <p14:creationId xmlns:p14="http://schemas.microsoft.com/office/powerpoint/2010/main" val="4201755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6">
          <a:extLst>
            <a:ext uri="{FF2B5EF4-FFF2-40B4-BE49-F238E27FC236}">
              <a16:creationId xmlns:a16="http://schemas.microsoft.com/office/drawing/2014/main" id="{F895ECA2-64CF-6B23-10F5-37C6B790A0BA}"/>
            </a:ext>
          </a:extLst>
        </p:cNvPr>
        <p:cNvGrpSpPr/>
        <p:nvPr/>
      </p:nvGrpSpPr>
      <p:grpSpPr>
        <a:xfrm>
          <a:off x="0" y="0"/>
          <a:ext cx="0" cy="0"/>
          <a:chOff x="0" y="0"/>
          <a:chExt cx="0" cy="0"/>
        </a:xfrm>
      </p:grpSpPr>
      <p:sp>
        <p:nvSpPr>
          <p:cNvPr id="527" name="Google Shape;527;p69">
            <a:extLst>
              <a:ext uri="{FF2B5EF4-FFF2-40B4-BE49-F238E27FC236}">
                <a16:creationId xmlns:a16="http://schemas.microsoft.com/office/drawing/2014/main" id="{AC1A97DC-986D-450D-4058-FB358BDC81AA}"/>
              </a:ext>
            </a:extLst>
          </p:cNvPr>
          <p:cNvSpPr/>
          <p:nvPr/>
        </p:nvSpPr>
        <p:spPr>
          <a:xfrm>
            <a:off x="385514" y="224879"/>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528" name="Google Shape;528;p69">
            <a:extLst>
              <a:ext uri="{FF2B5EF4-FFF2-40B4-BE49-F238E27FC236}">
                <a16:creationId xmlns:a16="http://schemas.microsoft.com/office/drawing/2014/main" id="{97E07134-6172-90E5-FEB0-B5A88B2A755D}"/>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pic>
        <p:nvPicPr>
          <p:cNvPr id="4" name="Picture 3">
            <a:extLst>
              <a:ext uri="{FF2B5EF4-FFF2-40B4-BE49-F238E27FC236}">
                <a16:creationId xmlns:a16="http://schemas.microsoft.com/office/drawing/2014/main" id="{CDF7F794-63D8-6B0D-663A-2458A672F3EE}"/>
              </a:ext>
            </a:extLst>
          </p:cNvPr>
          <p:cNvPicPr>
            <a:picLocks noChangeAspect="1"/>
          </p:cNvPicPr>
          <p:nvPr/>
        </p:nvPicPr>
        <p:blipFill rotWithShape="1">
          <a:blip r:embed="rId3"/>
          <a:srcRect l="10244" t="2735" r="17954"/>
          <a:stretch/>
        </p:blipFill>
        <p:spPr>
          <a:xfrm>
            <a:off x="3557588" y="996453"/>
            <a:ext cx="4743450" cy="4880701"/>
          </a:xfrm>
          <a:prstGeom prst="rect">
            <a:avLst/>
          </a:prstGeom>
        </p:spPr>
      </p:pic>
      <p:sp>
        <p:nvSpPr>
          <p:cNvPr id="3" name="TextBox 2">
            <a:extLst>
              <a:ext uri="{FF2B5EF4-FFF2-40B4-BE49-F238E27FC236}">
                <a16:creationId xmlns:a16="http://schemas.microsoft.com/office/drawing/2014/main" id="{4EB74C76-0F8D-B3AE-D641-F701B8FA1AC0}"/>
              </a:ext>
            </a:extLst>
          </p:cNvPr>
          <p:cNvSpPr txBox="1"/>
          <p:nvPr/>
        </p:nvSpPr>
        <p:spPr>
          <a:xfrm>
            <a:off x="3045995" y="2544251"/>
            <a:ext cx="6100010" cy="1569660"/>
          </a:xfrm>
          <a:prstGeom prst="rect">
            <a:avLst/>
          </a:prstGeom>
          <a:noFill/>
        </p:spPr>
        <p:txBody>
          <a:bodyPr wrap="square">
            <a:spAutoFit/>
          </a:bodyPr>
          <a:lstStyle/>
          <a:p>
            <a:pPr algn="ctr"/>
            <a:r>
              <a:rPr lang="en-US" sz="4800" b="1" dirty="0">
                <a:solidFill>
                  <a:schemeClr val="bg1"/>
                </a:solidFill>
                <a:latin typeface="Times New Roman" panose="02020603050405020304" pitchFamily="18" charset="0"/>
                <a:ea typeface="Open Sans"/>
                <a:cs typeface="Times New Roman" panose="02020603050405020304" pitchFamily="18" charset="0"/>
                <a:sym typeface="Open Sans"/>
              </a:rPr>
              <a:t>Perfect </a:t>
            </a:r>
          </a:p>
          <a:p>
            <a:pPr algn="ctr"/>
            <a:r>
              <a:rPr lang="en-US" sz="4800" b="1" dirty="0">
                <a:solidFill>
                  <a:schemeClr val="bg1"/>
                </a:solidFill>
                <a:latin typeface="Times New Roman" panose="02020603050405020304" pitchFamily="18" charset="0"/>
                <a:ea typeface="Open Sans"/>
                <a:cs typeface="Times New Roman" panose="02020603050405020304" pitchFamily="18" charset="0"/>
                <a:sym typeface="Open Sans"/>
              </a:rPr>
              <a:t>Competition</a:t>
            </a:r>
            <a:endParaRPr lang="en-US" sz="4800" dirty="0">
              <a:solidFill>
                <a:schemeClr val="bg1"/>
              </a:solidFill>
            </a:endParaRPr>
          </a:p>
        </p:txBody>
      </p:sp>
    </p:spTree>
    <p:extLst>
      <p:ext uri="{BB962C8B-B14F-4D97-AF65-F5344CB8AC3E}">
        <p14:creationId xmlns:p14="http://schemas.microsoft.com/office/powerpoint/2010/main" val="2847056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84D9DF-F1C8-C90C-D9F5-94704366CCAC}"/>
              </a:ext>
            </a:extLst>
          </p:cNvPr>
          <p:cNvSpPr txBox="1"/>
          <p:nvPr/>
        </p:nvSpPr>
        <p:spPr>
          <a:xfrm>
            <a:off x="0" y="2521059"/>
            <a:ext cx="2786250" cy="2215991"/>
          </a:xfrm>
          <a:prstGeom prst="rect">
            <a:avLst/>
          </a:prstGeom>
          <a:noFill/>
        </p:spPr>
        <p:txBody>
          <a:bodyPr wrap="square">
            <a:spAutoFit/>
          </a:bodyPr>
          <a:lstStyle/>
          <a:p>
            <a:pPr algn="ctr"/>
            <a:r>
              <a:rPr lang="en-US" sz="2800" b="1" i="0" dirty="0">
                <a:solidFill>
                  <a:srgbClr val="293E1A"/>
                </a:solidFill>
                <a:effectLst/>
                <a:latin typeface="Times New Roman" panose="02020603050405020304" pitchFamily="18" charset="0"/>
                <a:cs typeface="Times New Roman" panose="02020603050405020304" pitchFamily="18" charset="0"/>
              </a:rPr>
              <a:t>What is the Tragedy of the </a:t>
            </a:r>
            <a:r>
              <a:rPr lang="en-US" sz="2800" b="1" dirty="0">
                <a:solidFill>
                  <a:srgbClr val="293E1A"/>
                </a:solidFill>
                <a:latin typeface="Times New Roman" panose="02020603050405020304" pitchFamily="18" charset="0"/>
                <a:cs typeface="Times New Roman" panose="02020603050405020304" pitchFamily="18" charset="0"/>
              </a:rPr>
              <a:t>C</a:t>
            </a:r>
            <a:r>
              <a:rPr lang="en-US" sz="2800" b="1" i="0" dirty="0">
                <a:solidFill>
                  <a:srgbClr val="293E1A"/>
                </a:solidFill>
                <a:effectLst/>
                <a:latin typeface="Times New Roman" panose="02020603050405020304" pitchFamily="18" charset="0"/>
                <a:cs typeface="Times New Roman" panose="02020603050405020304" pitchFamily="18" charset="0"/>
              </a:rPr>
              <a:t>ommons?</a:t>
            </a:r>
          </a:p>
          <a:p>
            <a:pPr algn="ctr"/>
            <a:r>
              <a:rPr lang="en-US" sz="1800" dirty="0">
                <a:solidFill>
                  <a:srgbClr val="293E1A"/>
                </a:solidFill>
                <a:latin typeface="Times New Roman" panose="02020603050405020304" pitchFamily="18" charset="0"/>
                <a:cs typeface="Times New Roman" panose="02020603050405020304" pitchFamily="18" charset="0"/>
              </a:rPr>
              <a:t>(Video has Closed Captioned (CC) availability)</a:t>
            </a:r>
            <a:endParaRPr lang="en-US" sz="1800" i="0" dirty="0">
              <a:solidFill>
                <a:srgbClr val="293E1A"/>
              </a:solidFill>
              <a:effectLst/>
              <a:latin typeface="Times New Roman" panose="02020603050405020304" pitchFamily="18" charset="0"/>
              <a:cs typeface="Times New Roman" panose="02020603050405020304" pitchFamily="18" charset="0"/>
            </a:endParaRPr>
          </a:p>
        </p:txBody>
      </p:sp>
      <p:sp>
        <p:nvSpPr>
          <p:cNvPr id="5" name="Google Shape;995;p102">
            <a:extLst>
              <a:ext uri="{FF2B5EF4-FFF2-40B4-BE49-F238E27FC236}">
                <a16:creationId xmlns:a16="http://schemas.microsoft.com/office/drawing/2014/main" id="{334FD4BE-4FC9-82A6-9BE3-D92C8562B13C}"/>
              </a:ext>
            </a:extLst>
          </p:cNvPr>
          <p:cNvSpPr/>
          <p:nvPr/>
        </p:nvSpPr>
        <p:spPr>
          <a:xfrm>
            <a:off x="385514" y="164665"/>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pic>
        <p:nvPicPr>
          <p:cNvPr id="9" name="Online Media 8" title="What is the tragedy of the commons? - Nicholas Amendolare">
            <a:hlinkClick r:id="" action="ppaction://media"/>
            <a:extLst>
              <a:ext uri="{FF2B5EF4-FFF2-40B4-BE49-F238E27FC236}">
                <a16:creationId xmlns:a16="http://schemas.microsoft.com/office/drawing/2014/main" id="{4190B0AC-B33A-1965-86D8-C517F44F6AF1}"/>
              </a:ext>
            </a:extLst>
          </p:cNvPr>
          <p:cNvPicPr>
            <a:picLocks noRot="1" noChangeAspect="1"/>
          </p:cNvPicPr>
          <p:nvPr>
            <a:videoFile r:link="rId1"/>
          </p:nvPr>
        </p:nvPicPr>
        <p:blipFill>
          <a:blip r:embed="rId3"/>
          <a:stretch>
            <a:fillRect/>
          </a:stretch>
        </p:blipFill>
        <p:spPr>
          <a:xfrm>
            <a:off x="2786250" y="1040892"/>
            <a:ext cx="8453479" cy="4776216"/>
          </a:xfrm>
          <a:prstGeom prst="rect">
            <a:avLst/>
          </a:prstGeom>
        </p:spPr>
      </p:pic>
      <p:sp>
        <p:nvSpPr>
          <p:cNvPr id="2" name="Google Shape;1005;p103">
            <a:extLst>
              <a:ext uri="{FF2B5EF4-FFF2-40B4-BE49-F238E27FC236}">
                <a16:creationId xmlns:a16="http://schemas.microsoft.com/office/drawing/2014/main" id="{6A718463-7EA0-7A83-3549-E37B6741AEED}"/>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extLst>
      <p:ext uri="{BB962C8B-B14F-4D97-AF65-F5344CB8AC3E}">
        <p14:creationId xmlns:p14="http://schemas.microsoft.com/office/powerpoint/2010/main" val="25849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E4183B-0E5E-7955-9916-6282D48D8320}"/>
              </a:ext>
            </a:extLst>
          </p:cNvPr>
          <p:cNvSpPr txBox="1"/>
          <p:nvPr/>
        </p:nvSpPr>
        <p:spPr>
          <a:xfrm>
            <a:off x="2920134" y="2744113"/>
            <a:ext cx="8582521" cy="2246769"/>
          </a:xfrm>
          <a:prstGeom prst="rect">
            <a:avLst/>
          </a:prstGeom>
          <a:noFill/>
        </p:spPr>
        <p:txBody>
          <a:bodyPr wrap="square">
            <a:spAutoFit/>
          </a:bodyPr>
          <a:lstStyle/>
          <a:p>
            <a:pPr marL="342900" indent="-342900" algn="l">
              <a:buClr>
                <a:srgbClr val="15571B"/>
              </a:buClr>
              <a:buFont typeface="Arial" panose="020B0604020202020204" pitchFamily="34" charset="0"/>
              <a:buChar char="•"/>
            </a:pPr>
            <a:r>
              <a:rPr lang="en-US" sz="2800" dirty="0">
                <a:solidFill>
                  <a:srgbClr val="111111"/>
                </a:solidFill>
                <a:latin typeface="Times New Roman" panose="02020603050405020304" pitchFamily="18" charset="0"/>
                <a:cs typeface="Times New Roman" panose="02020603050405020304" pitchFamily="18" charset="0"/>
              </a:rPr>
              <a:t>I</a:t>
            </a:r>
            <a:r>
              <a:rPr lang="en-US" sz="2800" b="0" i="0" dirty="0">
                <a:solidFill>
                  <a:srgbClr val="111111"/>
                </a:solidFill>
                <a:effectLst/>
                <a:latin typeface="Times New Roman" panose="02020603050405020304" pitchFamily="18" charset="0"/>
                <a:cs typeface="Times New Roman" panose="02020603050405020304" pitchFamily="18" charset="0"/>
              </a:rPr>
              <a:t>mpose heavy fines and bans.</a:t>
            </a:r>
            <a:endParaRPr lang="en-US" sz="2800" dirty="0">
              <a:solidFill>
                <a:srgbClr val="111111"/>
              </a:solidFill>
              <a:latin typeface="Times New Roman" panose="02020603050405020304" pitchFamily="18" charset="0"/>
              <a:cs typeface="Times New Roman" panose="02020603050405020304" pitchFamily="18" charset="0"/>
            </a:endParaRPr>
          </a:p>
          <a:p>
            <a:pPr marL="342900" indent="-342900" algn="l">
              <a:buClr>
                <a:srgbClr val="15571B"/>
              </a:buClr>
              <a:buFont typeface="Arial" panose="020B0604020202020204" pitchFamily="34" charset="0"/>
              <a:buChar char="•"/>
            </a:pPr>
            <a:r>
              <a:rPr lang="en-US" sz="2800" b="0" i="0" dirty="0">
                <a:solidFill>
                  <a:srgbClr val="111111"/>
                </a:solidFill>
                <a:effectLst/>
                <a:latin typeface="Times New Roman" panose="02020603050405020304" pitchFamily="18" charset="0"/>
                <a:cs typeface="Times New Roman" panose="02020603050405020304" pitchFamily="18" charset="0"/>
              </a:rPr>
              <a:t>Limit fish catches or size of fishnets.</a:t>
            </a:r>
            <a:endParaRPr lang="en-US" sz="2800" dirty="0">
              <a:solidFill>
                <a:srgbClr val="111111"/>
              </a:solidFill>
              <a:latin typeface="Times New Roman" panose="02020603050405020304" pitchFamily="18" charset="0"/>
              <a:cs typeface="Times New Roman" panose="02020603050405020304" pitchFamily="18" charset="0"/>
            </a:endParaRPr>
          </a:p>
          <a:p>
            <a:pPr marL="342900" indent="-342900" algn="l">
              <a:buClr>
                <a:srgbClr val="15571B"/>
              </a:buClr>
              <a:buFont typeface="Arial" panose="020B0604020202020204" pitchFamily="34" charset="0"/>
              <a:buChar char="•"/>
            </a:pPr>
            <a:r>
              <a:rPr lang="en-US" sz="2800" b="0" i="0" dirty="0">
                <a:solidFill>
                  <a:srgbClr val="111111"/>
                </a:solidFill>
                <a:effectLst/>
                <a:latin typeface="Times New Roman" panose="02020603050405020304" pitchFamily="18" charset="0"/>
                <a:cs typeface="Times New Roman" panose="02020603050405020304" pitchFamily="18" charset="0"/>
              </a:rPr>
              <a:t>Establish property rights.</a:t>
            </a:r>
            <a:r>
              <a:rPr lang="en-US" sz="2800" dirty="0">
                <a:solidFill>
                  <a:srgbClr val="111111"/>
                </a:solidFill>
                <a:latin typeface="Times New Roman" panose="02020603050405020304" pitchFamily="18" charset="0"/>
                <a:cs typeface="Times New Roman" panose="02020603050405020304" pitchFamily="18" charset="0"/>
              </a:rPr>
              <a:t> </a:t>
            </a:r>
          </a:p>
          <a:p>
            <a:pPr indent="231775" algn="l">
              <a:buClr>
                <a:srgbClr val="15571B"/>
              </a:buClr>
            </a:pPr>
            <a:r>
              <a:rPr lang="en-US" sz="2800" b="0" i="0" dirty="0">
                <a:solidFill>
                  <a:srgbClr val="111111"/>
                </a:solidFill>
                <a:effectLst/>
                <a:latin typeface="Times New Roman" panose="02020603050405020304" pitchFamily="18" charset="0"/>
                <a:cs typeface="Times New Roman" panose="02020603050405020304" pitchFamily="18" charset="0"/>
              </a:rPr>
              <a:t>- charge a toll to use a freeway;</a:t>
            </a:r>
          </a:p>
          <a:p>
            <a:pPr indent="231775" algn="l">
              <a:buClr>
                <a:srgbClr val="15571B"/>
              </a:buClr>
            </a:pPr>
            <a:r>
              <a:rPr lang="en-US" sz="2800" dirty="0">
                <a:solidFill>
                  <a:srgbClr val="111111"/>
                </a:solidFill>
                <a:latin typeface="Times New Roman" panose="02020603050405020304" pitchFamily="18" charset="0"/>
                <a:cs typeface="Times New Roman" panose="02020603050405020304" pitchFamily="18" charset="0"/>
              </a:rPr>
              <a:t>- </a:t>
            </a:r>
            <a:r>
              <a:rPr lang="en-US" sz="2800" b="0" i="0" dirty="0">
                <a:solidFill>
                  <a:srgbClr val="111111"/>
                </a:solidFill>
                <a:effectLst/>
                <a:latin typeface="Times New Roman" panose="02020603050405020304" pitchFamily="18" charset="0"/>
                <a:cs typeface="Times New Roman" panose="02020603050405020304" pitchFamily="18" charset="0"/>
              </a:rPr>
              <a:t>implementing a tax for dumping wastewater.</a:t>
            </a:r>
          </a:p>
        </p:txBody>
      </p:sp>
      <p:sp>
        <p:nvSpPr>
          <p:cNvPr id="3" name="Google Shape;995;p102">
            <a:extLst>
              <a:ext uri="{FF2B5EF4-FFF2-40B4-BE49-F238E27FC236}">
                <a16:creationId xmlns:a16="http://schemas.microsoft.com/office/drawing/2014/main" id="{8CEC00F1-0974-D7F6-0D8A-DD08168CAB26}"/>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4" name="Google Shape;1005;p103">
            <a:extLst>
              <a:ext uri="{FF2B5EF4-FFF2-40B4-BE49-F238E27FC236}">
                <a16:creationId xmlns:a16="http://schemas.microsoft.com/office/drawing/2014/main" id="{EE04E8BA-1328-FBD4-E1CF-E9477AA2229E}"/>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5" name="Rectangle 4">
            <a:extLst>
              <a:ext uri="{FF2B5EF4-FFF2-40B4-BE49-F238E27FC236}">
                <a16:creationId xmlns:a16="http://schemas.microsoft.com/office/drawing/2014/main" id="{E1C59CC3-F96E-2695-E77B-8778957F9516}"/>
              </a:ext>
            </a:extLst>
          </p:cNvPr>
          <p:cNvSpPr/>
          <p:nvPr/>
        </p:nvSpPr>
        <p:spPr>
          <a:xfrm>
            <a:off x="634280" y="1143850"/>
            <a:ext cx="10457234" cy="1200329"/>
          </a:xfrm>
          <a:prstGeom prst="rect">
            <a:avLst/>
          </a:prstGeom>
        </p:spPr>
        <p:txBody>
          <a:bodyPr wrap="square">
            <a:spAutoFit/>
          </a:bodyPr>
          <a:lstStyle/>
          <a:p>
            <a:pPr algn="ctr"/>
            <a:r>
              <a:rPr lang="en-US" sz="36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Govt’s role in fixing </a:t>
            </a:r>
          </a:p>
          <a:p>
            <a:pPr algn="ctr"/>
            <a:r>
              <a:rPr lang="en-US" sz="36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Tragedy of the Commons</a:t>
            </a:r>
          </a:p>
        </p:txBody>
      </p:sp>
      <p:cxnSp>
        <p:nvCxnSpPr>
          <p:cNvPr id="6" name="Google Shape;999;p102">
            <a:extLst>
              <a:ext uri="{FF2B5EF4-FFF2-40B4-BE49-F238E27FC236}">
                <a16:creationId xmlns:a16="http://schemas.microsoft.com/office/drawing/2014/main" id="{3A8674CB-2166-E99B-F5A9-A986EFB26E91}"/>
              </a:ext>
            </a:extLst>
          </p:cNvPr>
          <p:cNvCxnSpPr/>
          <p:nvPr/>
        </p:nvCxnSpPr>
        <p:spPr>
          <a:xfrm>
            <a:off x="3861836" y="2421534"/>
            <a:ext cx="4249200" cy="0"/>
          </a:xfrm>
          <a:prstGeom prst="straightConnector1">
            <a:avLst/>
          </a:prstGeom>
          <a:noFill/>
          <a:ln w="28575" cap="flat" cmpd="sng">
            <a:solidFill>
              <a:srgbClr val="0C363C"/>
            </a:solidFill>
            <a:prstDash val="solid"/>
            <a:miter lim="800000"/>
            <a:headEnd type="none" w="sm" len="sm"/>
            <a:tailEnd type="none" w="sm" len="sm"/>
          </a:ln>
        </p:spPr>
      </p:cxnSp>
    </p:spTree>
    <p:extLst>
      <p:ext uri="{BB962C8B-B14F-4D97-AF65-F5344CB8AC3E}">
        <p14:creationId xmlns:p14="http://schemas.microsoft.com/office/powerpoint/2010/main" val="1042487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7"/>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1039" name="Google Shape;1039;p107"/>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1040" name="Google Shape;1040;p107"/>
          <p:cNvSpPr txBox="1"/>
          <p:nvPr/>
        </p:nvSpPr>
        <p:spPr>
          <a:xfrm>
            <a:off x="0" y="1016784"/>
            <a:ext cx="12192000" cy="1818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4. </a:t>
            </a:r>
            <a:r>
              <a:rPr lang="en-US" sz="36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Market provision of goods that generate                           EXTERNALITIES</a:t>
            </a:r>
            <a:endParaRPr sz="3600" dirty="0">
              <a:solidFill>
                <a:srgbClr val="00262C"/>
              </a:solidFill>
              <a:latin typeface="Times New Roman" panose="02020603050405020304" pitchFamily="18" charset="0"/>
              <a:cs typeface="Times New Roman" panose="02020603050405020304" pitchFamily="18" charset="0"/>
            </a:endParaRPr>
          </a:p>
        </p:txBody>
      </p:sp>
      <p:sp>
        <p:nvSpPr>
          <p:cNvPr id="1041" name="Google Shape;1041;p107"/>
          <p:cNvSpPr txBox="1"/>
          <p:nvPr/>
        </p:nvSpPr>
        <p:spPr>
          <a:xfrm>
            <a:off x="0" y="2800497"/>
            <a:ext cx="12192000" cy="21408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3800" dirty="0">
                <a:latin typeface="Times New Roman" panose="02020603050405020304" pitchFamily="18" charset="0"/>
                <a:ea typeface="Open Sans"/>
                <a:cs typeface="Times New Roman" panose="02020603050405020304" pitchFamily="18" charset="0"/>
                <a:sym typeface="Open Sans"/>
              </a:rPr>
              <a:t>Some activities result in benefits or costs for individuals               who are not “directly involved in the activity”                                      (“external effect”).</a:t>
            </a:r>
            <a:endParaRPr sz="3800" dirty="0">
              <a:latin typeface="Times New Roman" panose="02020603050405020304" pitchFamily="18" charset="0"/>
              <a:ea typeface="Open Sans"/>
              <a:cs typeface="Times New Roman" panose="02020603050405020304" pitchFamily="18" charset="0"/>
              <a:sym typeface="Open Sans"/>
            </a:endParaRPr>
          </a:p>
        </p:txBody>
      </p:sp>
      <p:cxnSp>
        <p:nvCxnSpPr>
          <p:cNvPr id="1042" name="Google Shape;1042;p107"/>
          <p:cNvCxnSpPr/>
          <p:nvPr/>
        </p:nvCxnSpPr>
        <p:spPr>
          <a:xfrm>
            <a:off x="3971400" y="2570390"/>
            <a:ext cx="4249200" cy="0"/>
          </a:xfrm>
          <a:prstGeom prst="straightConnector1">
            <a:avLst/>
          </a:prstGeom>
          <a:noFill/>
          <a:ln w="28575" cap="flat" cmpd="sng">
            <a:solidFill>
              <a:srgbClr val="0C363C"/>
            </a:solidFill>
            <a:prstDash val="solid"/>
            <a:miter lim="800000"/>
            <a:headEnd type="none" w="sm" len="sm"/>
            <a:tailEnd type="none" w="sm" len="sm"/>
          </a:ln>
        </p:spPr>
      </p:cxnSp>
      <p:sp>
        <p:nvSpPr>
          <p:cNvPr id="7" name="TextBox 6"/>
          <p:cNvSpPr txBox="1"/>
          <p:nvPr/>
        </p:nvSpPr>
        <p:spPr>
          <a:xfrm>
            <a:off x="385514" y="5249175"/>
            <a:ext cx="11646065"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FYI: </a:t>
            </a:r>
            <a:r>
              <a:rPr lang="en-US" sz="2800" dirty="0">
                <a:latin typeface="Times New Roman" panose="02020603050405020304" pitchFamily="18" charset="0"/>
                <a:cs typeface="Times New Roman" panose="02020603050405020304" pitchFamily="18" charset="0"/>
              </a:rPr>
              <a:t>We shall discuss more of this in Ch. 11 as we cover Government Failure.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08"/>
          <p:cNvSpPr/>
          <p:nvPr/>
        </p:nvSpPr>
        <p:spPr>
          <a:xfrm>
            <a:off x="452891" y="163926"/>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   MARKET FAILURES &amp; LIMITATIONS OF FREE MARKETS</a:t>
            </a:r>
            <a:endParaRPr kumimoji="0" sz="16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1048" name="Google Shape;1048;p108"/>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          KENNESAW STATE UNIVERSITY  |  COLES COLLEGE OF BUSINESS</a:t>
            </a:r>
            <a:endParaRPr kumimoji="0" sz="15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49" name="Google Shape;1049;p108"/>
          <p:cNvSpPr txBox="1"/>
          <p:nvPr/>
        </p:nvSpPr>
        <p:spPr>
          <a:xfrm>
            <a:off x="262609" y="780726"/>
            <a:ext cx="10996863" cy="4720500"/>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00262C"/>
                </a:solidFill>
                <a:effectLst/>
                <a:uLnTx/>
                <a:uFillTx/>
                <a:latin typeface="Times New Roman" panose="02020603050405020304" pitchFamily="18" charset="0"/>
                <a:ea typeface="Open Sans"/>
                <a:cs typeface="Times New Roman" panose="02020603050405020304" pitchFamily="18" charset="0"/>
                <a:sym typeface="Open Sans"/>
              </a:rPr>
              <a:t>		</a:t>
            </a:r>
            <a:r>
              <a:rPr kumimoji="0" lang="en-US" sz="3200" b="1" i="0" u="none" strike="noStrike" kern="0" cap="none" spc="0" normalizeH="0" baseline="0" noProof="0" dirty="0">
                <a:ln>
                  <a:noFill/>
                </a:ln>
                <a:solidFill>
                  <a:schemeClr val="accent6">
                    <a:lumMod val="50000"/>
                  </a:schemeClr>
                </a:solidFill>
                <a:effectLst/>
                <a:uLnTx/>
                <a:uFillTx/>
                <a:latin typeface="Times New Roman" panose="02020603050405020304" pitchFamily="18" charset="0"/>
                <a:ea typeface="Open Sans"/>
                <a:cs typeface="Times New Roman" panose="02020603050405020304" pitchFamily="18" charset="0"/>
                <a:sym typeface="Open Sans"/>
              </a:rPr>
              <a:t>External Cost or Negative Externality</a:t>
            </a:r>
            <a:endParaRPr kumimoji="0" sz="3200" b="1" i="0" u="none" strike="noStrike" kern="0" cap="none" spc="0" normalizeH="0" baseline="0" noProof="0" dirty="0">
              <a:ln>
                <a:noFill/>
              </a:ln>
              <a:solidFill>
                <a:schemeClr val="accent6">
                  <a:lumMod val="50000"/>
                </a:schemeClr>
              </a:solidFill>
              <a:effectLst/>
              <a:uLnTx/>
              <a:uFillTx/>
              <a:latin typeface="Times New Roman" panose="02020603050405020304" pitchFamily="18" charset="0"/>
              <a:ea typeface="Open Sans"/>
              <a:cs typeface="Times New Roman" panose="02020603050405020304" pitchFamily="18" charset="0"/>
              <a:sym typeface="Open Sans"/>
            </a:endParaRPr>
          </a:p>
          <a:p>
            <a:pPr marL="0" marR="0" lvl="0" indent="0" algn="l" defTabSz="461963" rtl="0" eaLnBrk="1" fontAlgn="auto" latinLnBrk="0" hangingPunct="1">
              <a:lnSpc>
                <a:spcPct val="100000"/>
              </a:lnSpc>
              <a:spcBef>
                <a:spcPts val="0"/>
              </a:spcBef>
              <a:spcAft>
                <a:spcPts val="0"/>
              </a:spcAft>
              <a:buClr>
                <a:srgbClr val="000000"/>
              </a:buClr>
              <a:buSzPts val="2500"/>
              <a:buFont typeface="Open Sans SemiBold"/>
              <a:buChar char="●"/>
              <a:tabLst/>
              <a:defRPr/>
            </a:pP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 </a:t>
            </a:r>
            <a:r>
              <a:rPr kumimoji="0" lang="en-US" sz="26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	</a:t>
            </a:r>
            <a:r>
              <a:rPr lang="en-US" sz="2500" dirty="0">
                <a:latin typeface="Times New Roman" panose="02020603050405020304" pitchFamily="18" charset="0"/>
                <a:ea typeface="Open Sans SemiBold"/>
                <a:cs typeface="Times New Roman" panose="02020603050405020304" pitchFamily="18" charset="0"/>
                <a:sym typeface="Open Sans SemiBold"/>
              </a:rPr>
              <a:t>C</a:t>
            </a:r>
            <a:r>
              <a:rPr kumimoji="0" lang="en-US" sz="2500" b="0" i="0" u="none" strike="noStrike" kern="0" cap="none" spc="0" normalizeH="0" baseline="0" noProof="0" dirty="0" err="1">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ost</a:t>
            </a: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 of an activity borne by someone not engaging in the activity.</a:t>
            </a:r>
          </a:p>
          <a:p>
            <a:pPr marL="0" marR="0" lvl="0" indent="0" algn="l" defTabSz="461963" rtl="0" eaLnBrk="1" fontAlgn="auto" latinLnBrk="0" hangingPunct="1">
              <a:lnSpc>
                <a:spcPct val="100000"/>
              </a:lnSpc>
              <a:spcBef>
                <a:spcPts val="0"/>
              </a:spcBef>
              <a:spcAft>
                <a:spcPts val="0"/>
              </a:spcAft>
              <a:buClr>
                <a:srgbClr val="000000"/>
              </a:buClr>
              <a:buSzPts val="2500"/>
              <a:buFont typeface="Open Sans SemiBold"/>
              <a:buChar char="●"/>
              <a:tabLst/>
              <a:defRPr/>
            </a:pP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 	Free markets provide more than the optimal amount.                                                                            	(i.e., </a:t>
            </a:r>
            <a:r>
              <a:rPr kumimoji="0" lang="en-US" sz="2500" b="0" i="1"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too much – [e.g., pollution, or noise from aircraft]</a:t>
            </a: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a:t>
            </a:r>
            <a:endParaRPr kumimoji="0" sz="25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endParaRPr>
          </a:p>
          <a:p>
            <a:pPr marL="0" marR="0" lvl="0" indent="0" algn="ctr" defTabSz="134938" rtl="0" eaLnBrk="1" fontAlgn="auto" latinLnBrk="0" hangingPunct="1">
              <a:lnSpc>
                <a:spcPct val="100000"/>
              </a:lnSpc>
              <a:spcBef>
                <a:spcPts val="0"/>
              </a:spcBef>
              <a:spcAft>
                <a:spcPts val="0"/>
              </a:spcAft>
              <a:buClr>
                <a:srgbClr val="000000"/>
              </a:buClr>
              <a:buSzTx/>
              <a:buFont typeface="Arial"/>
              <a:buNone/>
              <a:tabLst>
                <a:tab pos="404813" algn="l"/>
              </a:tabLst>
              <a:defRPr/>
            </a:pPr>
            <a:r>
              <a:rPr kumimoji="0" lang="en-US" sz="4800" b="1" i="0" u="none" strike="noStrike" kern="0" cap="none" spc="0" normalizeH="0" baseline="0" noProof="0" dirty="0">
                <a:ln>
                  <a:noFill/>
                </a:ln>
                <a:solidFill>
                  <a:srgbClr val="00262C"/>
                </a:solidFill>
                <a:effectLst/>
                <a:uLnTx/>
                <a:uFillTx/>
                <a:latin typeface="Times New Roman" panose="02020603050405020304" pitchFamily="18" charset="0"/>
                <a:ea typeface="Open Sans"/>
                <a:cs typeface="Times New Roman" panose="02020603050405020304" pitchFamily="18" charset="0"/>
                <a:sym typeface="Open Sans"/>
              </a:rPr>
              <a:t>				</a:t>
            </a:r>
          </a:p>
          <a:p>
            <a:pPr lvl="2" defTabSz="134938">
              <a:tabLst>
                <a:tab pos="404813" algn="l"/>
              </a:tabLst>
              <a:defRPr/>
            </a:pPr>
            <a:r>
              <a:rPr kumimoji="0" lang="en-US" sz="3200" b="1" i="0" u="none" strike="noStrike" kern="0" cap="none" spc="0" normalizeH="0" baseline="0" noProof="0" dirty="0">
                <a:ln>
                  <a:noFill/>
                </a:ln>
                <a:solidFill>
                  <a:srgbClr val="00262C"/>
                </a:solidFill>
                <a:effectLst/>
                <a:uLnTx/>
                <a:uFillTx/>
                <a:latin typeface="Times New Roman" panose="02020603050405020304" pitchFamily="18" charset="0"/>
                <a:ea typeface="Open Sans"/>
                <a:cs typeface="Times New Roman" panose="02020603050405020304" pitchFamily="18" charset="0"/>
                <a:sym typeface="Open Sans"/>
              </a:rPr>
              <a:t>												</a:t>
            </a:r>
            <a:r>
              <a:rPr kumimoji="0" lang="en-US" sz="3200" b="1" i="0" u="none" strike="noStrike" kern="0" cap="none" spc="0" normalizeH="0" baseline="0" noProof="0" dirty="0">
                <a:ln>
                  <a:noFill/>
                </a:ln>
                <a:solidFill>
                  <a:schemeClr val="accent6">
                    <a:lumMod val="50000"/>
                  </a:schemeClr>
                </a:solidFill>
                <a:effectLst/>
                <a:uLnTx/>
                <a:uFillTx/>
                <a:latin typeface="Times New Roman" panose="02020603050405020304" pitchFamily="18" charset="0"/>
                <a:ea typeface="Open Sans"/>
                <a:cs typeface="Times New Roman" panose="02020603050405020304" pitchFamily="18" charset="0"/>
                <a:sym typeface="Open Sans"/>
              </a:rPr>
              <a:t>	External Benefit or Positive Externality </a:t>
            </a:r>
            <a:endParaRPr kumimoji="0" sz="3200" b="1" i="0" u="none" strike="noStrike" kern="0" cap="none" spc="0" normalizeH="0" baseline="0" noProof="0" dirty="0">
              <a:ln>
                <a:noFill/>
              </a:ln>
              <a:solidFill>
                <a:schemeClr val="accent6">
                  <a:lumMod val="50000"/>
                </a:schemeClr>
              </a:solidFill>
              <a:effectLst/>
              <a:uLnTx/>
              <a:uFillTx/>
              <a:latin typeface="Times New Roman" panose="02020603050405020304" pitchFamily="18" charset="0"/>
              <a:ea typeface="Open Sans"/>
              <a:cs typeface="Times New Roman" panose="02020603050405020304" pitchFamily="18" charset="0"/>
              <a:sym typeface="Open Sans"/>
            </a:endParaRPr>
          </a:p>
          <a:p>
            <a:pPr marL="0" marR="0" lvl="0" indent="0" algn="l" defTabSz="461963" rtl="0" eaLnBrk="1" fontAlgn="auto" latinLnBrk="0" hangingPunct="1">
              <a:lnSpc>
                <a:spcPct val="100000"/>
              </a:lnSpc>
              <a:spcBef>
                <a:spcPts val="0"/>
              </a:spcBef>
              <a:spcAft>
                <a:spcPts val="0"/>
              </a:spcAft>
              <a:buClr>
                <a:srgbClr val="000000"/>
              </a:buClr>
              <a:buSzPts val="2500"/>
              <a:buFont typeface="Arial"/>
              <a:buChar char="●"/>
              <a:tabLst/>
              <a:defRPr/>
            </a:pPr>
            <a:r>
              <a:rPr kumimoji="0" lang="en-US" sz="2700" b="0" i="0" u="none" strike="noStrike" kern="0" cap="none" spc="0" normalizeH="0" baseline="0" noProof="0" dirty="0">
                <a:ln>
                  <a:noFill/>
                </a:ln>
                <a:solidFill>
                  <a:srgbClr val="000000"/>
                </a:solidFill>
                <a:effectLst/>
                <a:uLnTx/>
                <a:uFillTx/>
                <a:latin typeface="Times New Roman" panose="02020603050405020304" pitchFamily="18" charset="0"/>
                <a:ea typeface="Open Sans"/>
                <a:cs typeface="Times New Roman" panose="02020603050405020304" pitchFamily="18" charset="0"/>
                <a:sym typeface="Open Sans"/>
              </a:rPr>
              <a:t> 	</a:t>
            </a:r>
            <a:r>
              <a:rPr lang="en-US" sz="2600" dirty="0">
                <a:latin typeface="Times New Roman" panose="02020603050405020304" pitchFamily="18" charset="0"/>
                <a:ea typeface="Open Sans"/>
                <a:cs typeface="Times New Roman" panose="02020603050405020304" pitchFamily="18" charset="0"/>
                <a:sym typeface="Open Sans"/>
              </a:rPr>
              <a:t>B</a:t>
            </a:r>
            <a:r>
              <a:rPr kumimoji="0" lang="en-US" sz="2600" b="0" i="0" u="none" strike="noStrike" kern="0" cap="none" spc="0" normalizeH="0" baseline="0" noProof="0" dirty="0" err="1">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enefit</a:t>
            </a:r>
            <a:r>
              <a:rPr kumimoji="0" lang="en-US" sz="26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 from an activity realized by someone not engaging                                              	in the activity.</a:t>
            </a:r>
            <a:endParaRPr kumimoji="0" sz="26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endParaRPr>
          </a:p>
          <a:p>
            <a:pPr marL="0" marR="0" lvl="0" indent="0" algn="l" defTabSz="461963" rtl="0" eaLnBrk="1" fontAlgn="auto" latinLnBrk="0" hangingPunct="1">
              <a:lnSpc>
                <a:spcPct val="100000"/>
              </a:lnSpc>
              <a:spcBef>
                <a:spcPts val="0"/>
              </a:spcBef>
              <a:spcAft>
                <a:spcPts val="0"/>
              </a:spcAft>
              <a:buClr>
                <a:srgbClr val="000000"/>
              </a:buClr>
              <a:buSzPts val="2500"/>
              <a:buFont typeface="Arial"/>
              <a:buChar char="●"/>
              <a:tabLst/>
              <a:defRPr/>
            </a:pPr>
            <a:r>
              <a:rPr kumimoji="0" lang="en-US" sz="26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	Free markets provide less than the optimal amount.                                                                              	(i.e., </a:t>
            </a:r>
            <a:r>
              <a:rPr kumimoji="0" lang="en-US" sz="2600" b="0" i="1"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not enough – [e.g., vaccines, </a:t>
            </a:r>
            <a:r>
              <a:rPr lang="en-US" sz="2600" i="1" dirty="0">
                <a:latin typeface="Times New Roman" panose="02020603050405020304" pitchFamily="18" charset="0"/>
                <a:ea typeface="Open Sans SemiBold"/>
                <a:cs typeface="Times New Roman" panose="02020603050405020304" pitchFamily="18" charset="0"/>
                <a:sym typeface="Open Sans SemiBold"/>
              </a:rPr>
              <a:t>installation of smoke                                                                	detector in an apartment/house.</a:t>
            </a:r>
            <a:r>
              <a:rPr kumimoji="0" lang="en-US" sz="2600" b="0" i="1"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a:t>
            </a:r>
            <a:r>
              <a:rPr kumimoji="0" lang="en-US" sz="26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rPr>
              <a:t>).</a:t>
            </a:r>
          </a:p>
          <a:p>
            <a:pPr marL="0" marR="0" lvl="0" indent="0" algn="l" defTabSz="461963" rtl="0" eaLnBrk="1" fontAlgn="auto" latinLnBrk="0" hangingPunct="1">
              <a:lnSpc>
                <a:spcPct val="100000"/>
              </a:lnSpc>
              <a:spcBef>
                <a:spcPts val="0"/>
              </a:spcBef>
              <a:spcAft>
                <a:spcPts val="0"/>
              </a:spcAft>
              <a:buClr>
                <a:srgbClr val="000000"/>
              </a:buClr>
              <a:buSzPts val="2500"/>
              <a:buFont typeface="Arial"/>
              <a:buChar char="●"/>
              <a:tabLst/>
              <a:defRPr/>
            </a:pPr>
            <a:endParaRPr kumimoji="0" lang="en-US" sz="26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endParaRPr>
          </a:p>
          <a:p>
            <a:pPr marL="0" marR="0" lvl="0" indent="0" algn="l" defTabSz="461963" rtl="0" eaLnBrk="1" fontAlgn="auto" latinLnBrk="0" hangingPunct="1">
              <a:lnSpc>
                <a:spcPct val="100000"/>
              </a:lnSpc>
              <a:spcBef>
                <a:spcPts val="0"/>
              </a:spcBef>
              <a:spcAft>
                <a:spcPts val="0"/>
              </a:spcAft>
              <a:buClr>
                <a:srgbClr val="000000"/>
              </a:buClr>
              <a:buSzPts val="2500"/>
              <a:buFont typeface="Arial"/>
              <a:buChar char="●"/>
              <a:tabLst/>
              <a:defRPr/>
            </a:pPr>
            <a:endParaRPr kumimoji="0" sz="2600" b="0" i="0" u="none" strike="noStrike" kern="0" cap="none" spc="0" normalizeH="0" baseline="0" noProof="0" dirty="0">
              <a:ln>
                <a:noFill/>
              </a:ln>
              <a:solidFill>
                <a:srgbClr val="000000"/>
              </a:solidFill>
              <a:effectLst/>
              <a:uLnTx/>
              <a:uFillTx/>
              <a:latin typeface="Times New Roman" panose="02020603050405020304" pitchFamily="18" charset="0"/>
              <a:ea typeface="Open Sans SemiBold"/>
              <a:cs typeface="Times New Roman" panose="02020603050405020304" pitchFamily="18" charset="0"/>
              <a:sym typeface="Open Sans SemiBold"/>
            </a:endParaRPr>
          </a:p>
        </p:txBody>
      </p:sp>
      <p:pic>
        <p:nvPicPr>
          <p:cNvPr id="7" name="Google Shape;1084;p113"/>
          <p:cNvPicPr preferRelativeResize="0"/>
          <p:nvPr/>
        </p:nvPicPr>
        <p:blipFill>
          <a:blip r:embed="rId3">
            <a:alphaModFix/>
          </a:blip>
          <a:stretch>
            <a:fillRect/>
          </a:stretch>
        </p:blipFill>
        <p:spPr>
          <a:xfrm>
            <a:off x="9502981" y="1119700"/>
            <a:ext cx="2271563" cy="1640498"/>
          </a:xfrm>
          <a:prstGeom prst="rect">
            <a:avLst/>
          </a:prstGeom>
          <a:noFill/>
          <a:ln>
            <a:noFill/>
          </a:ln>
        </p:spPr>
      </p:pic>
      <p:pic>
        <p:nvPicPr>
          <p:cNvPr id="8" name="Google Shape;1097;p114"/>
          <p:cNvPicPr preferRelativeResize="0"/>
          <p:nvPr/>
        </p:nvPicPr>
        <p:blipFill>
          <a:blip r:embed="rId4">
            <a:alphaModFix/>
          </a:blip>
          <a:stretch>
            <a:fillRect/>
          </a:stretch>
        </p:blipFill>
        <p:spPr>
          <a:xfrm>
            <a:off x="9502981" y="4143258"/>
            <a:ext cx="2271563" cy="1661368"/>
          </a:xfrm>
          <a:prstGeom prst="rect">
            <a:avLst/>
          </a:prstGeom>
          <a:noFill/>
          <a:ln>
            <a:noFill/>
          </a:ln>
        </p:spPr>
      </p:pic>
    </p:spTree>
    <p:extLst>
      <p:ext uri="{BB962C8B-B14F-4D97-AF65-F5344CB8AC3E}">
        <p14:creationId xmlns:p14="http://schemas.microsoft.com/office/powerpoint/2010/main" val="322280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BB7432EB-9B90-12ED-DD93-0325409518B3}"/>
            </a:ext>
          </a:extLst>
        </p:cNvPr>
        <p:cNvGrpSpPr/>
        <p:nvPr/>
      </p:nvGrpSpPr>
      <p:grpSpPr>
        <a:xfrm>
          <a:off x="0" y="0"/>
          <a:ext cx="0" cy="0"/>
          <a:chOff x="0" y="0"/>
          <a:chExt cx="0" cy="0"/>
        </a:xfrm>
      </p:grpSpPr>
      <p:sp>
        <p:nvSpPr>
          <p:cNvPr id="1047" name="Google Shape;1047;p108">
            <a:extLst>
              <a:ext uri="{FF2B5EF4-FFF2-40B4-BE49-F238E27FC236}">
                <a16:creationId xmlns:a16="http://schemas.microsoft.com/office/drawing/2014/main" id="{96F5C057-7E23-60CE-BEC9-DE54404EC521}"/>
              </a:ext>
            </a:extLst>
          </p:cNvPr>
          <p:cNvSpPr/>
          <p:nvPr/>
        </p:nvSpPr>
        <p:spPr>
          <a:xfrm>
            <a:off x="452891" y="163926"/>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   MARKET FAILURES &amp; LIMITATIONS OF FREE MARKETS</a:t>
            </a:r>
            <a:endParaRPr kumimoji="0" sz="16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1048" name="Google Shape;1048;p108">
            <a:extLst>
              <a:ext uri="{FF2B5EF4-FFF2-40B4-BE49-F238E27FC236}">
                <a16:creationId xmlns:a16="http://schemas.microsoft.com/office/drawing/2014/main" id="{23291986-3DE3-31C3-D9EF-6283B02E2BFF}"/>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          KENNESAW STATE UNIVERSITY  |  COLES COLLEGE OF BUSINESS</a:t>
            </a:r>
            <a:endParaRPr kumimoji="0" sz="15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 name="TextBox 4">
            <a:extLst>
              <a:ext uri="{FF2B5EF4-FFF2-40B4-BE49-F238E27FC236}">
                <a16:creationId xmlns:a16="http://schemas.microsoft.com/office/drawing/2014/main" id="{FE3397F6-9D89-5240-B919-D76CA2D0A179}"/>
              </a:ext>
            </a:extLst>
          </p:cNvPr>
          <p:cNvSpPr txBox="1"/>
          <p:nvPr/>
        </p:nvSpPr>
        <p:spPr>
          <a:xfrm>
            <a:off x="1120714" y="1701225"/>
            <a:ext cx="10808677" cy="3108543"/>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In the presence of a “negative externality,” the free market would</a:t>
            </a:r>
          </a:p>
          <a:p>
            <a:pPr marL="342900" indent="-342900">
              <a:buAutoNum type="alphaLcPeriod"/>
            </a:pPr>
            <a:r>
              <a:rPr lang="en-US" sz="2800" dirty="0">
                <a:latin typeface="Times New Roman" panose="02020603050405020304" pitchFamily="18" charset="0"/>
                <a:cs typeface="Times New Roman" panose="02020603050405020304" pitchFamily="18" charset="0"/>
              </a:rPr>
              <a:t>provide more than the efficient amount of the good.</a:t>
            </a:r>
          </a:p>
          <a:p>
            <a:pPr marL="342900" indent="-342900">
              <a:buAutoNum type="alphaLcPeriod"/>
            </a:pPr>
            <a:r>
              <a:rPr lang="en-US" sz="2800" dirty="0">
                <a:latin typeface="Times New Roman" panose="02020603050405020304" pitchFamily="18" charset="0"/>
                <a:cs typeface="Times New Roman" panose="02020603050405020304" pitchFamily="18" charset="0"/>
              </a:rPr>
              <a:t>provide less than the efficient amount of the good. 	</a:t>
            </a:r>
          </a:p>
          <a:p>
            <a:pPr marL="342900" indent="-342900">
              <a:buAutoNum type="alphaLcPeriod"/>
            </a:pPr>
            <a:r>
              <a:rPr lang="en-US" sz="2800" dirty="0">
                <a:latin typeface="Times New Roman" panose="02020603050405020304" pitchFamily="18" charset="0"/>
                <a:cs typeface="Times New Roman" panose="02020603050405020304" pitchFamily="18" charset="0"/>
              </a:rPr>
              <a:t>have trade take place at a price of $0.</a:t>
            </a:r>
          </a:p>
          <a:p>
            <a:pPr marL="342900" indent="-342900">
              <a:buAutoNum type="alphaLcPeriod"/>
            </a:pPr>
            <a:r>
              <a:rPr lang="en-US" sz="2800" dirty="0">
                <a:latin typeface="Times New Roman" panose="02020603050405020304" pitchFamily="18" charset="0"/>
                <a:cs typeface="Times New Roman" panose="02020603050405020304" pitchFamily="18" charset="0"/>
              </a:rPr>
              <a:t>None of the above answers are correct.</a:t>
            </a:r>
          </a:p>
          <a:p>
            <a:pPr marL="342900" indent="-342900">
              <a:buAutoNum type="alphaLcPeriod" startAt="2"/>
            </a:pP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ANSWER: A</a:t>
            </a:r>
          </a:p>
        </p:txBody>
      </p:sp>
    </p:spTree>
    <p:extLst>
      <p:ext uri="{BB962C8B-B14F-4D97-AF65-F5344CB8AC3E}">
        <p14:creationId xmlns:p14="http://schemas.microsoft.com/office/powerpoint/2010/main" val="290478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15"/>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   MARKET FAILURES &amp; LIMITATIONS OF FREE MARKETS</a:t>
            </a:r>
            <a:endParaRPr kumimoji="0" sz="16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1105" name="Google Shape;1105;p115"/>
          <p:cNvSpPr txBox="1"/>
          <p:nvPr/>
        </p:nvSpPr>
        <p:spPr>
          <a:xfrm>
            <a:off x="385525" y="1015420"/>
            <a:ext cx="11476500" cy="8661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chemeClr val="accent6">
                    <a:lumMod val="50000"/>
                  </a:schemeClr>
                </a:solidFill>
                <a:effectLst/>
                <a:uLnTx/>
                <a:uFillTx/>
                <a:latin typeface="Times New Roman" panose="02020603050405020304" pitchFamily="18" charset="0"/>
                <a:ea typeface="Open Sans"/>
                <a:cs typeface="Times New Roman" panose="02020603050405020304" pitchFamily="18" charset="0"/>
                <a:sym typeface="Open Sans"/>
              </a:rPr>
              <a:t>WHAT IS THE “OPTIMUM” AMOUNT OF POLLUTION IN SOCIETY?</a:t>
            </a:r>
            <a:endParaRPr kumimoji="0" sz="3600" b="1" i="0" u="none" strike="noStrike" kern="0" cap="none" spc="0" normalizeH="0" baseline="0" noProof="0" dirty="0">
              <a:ln>
                <a:noFill/>
              </a:ln>
              <a:solidFill>
                <a:schemeClr val="accent6">
                  <a:lumMod val="50000"/>
                </a:schemeClr>
              </a:solidFill>
              <a:effectLst/>
              <a:uLnTx/>
              <a:uFillTx/>
              <a:latin typeface="Times New Roman" panose="02020603050405020304" pitchFamily="18" charset="0"/>
              <a:ea typeface="Open Sans"/>
              <a:cs typeface="Times New Roman" panose="02020603050405020304" pitchFamily="18" charset="0"/>
              <a:sym typeface="Open Sans"/>
            </a:endParaRPr>
          </a:p>
        </p:txBody>
      </p:sp>
      <p:pic>
        <p:nvPicPr>
          <p:cNvPr id="1106" name="Google Shape;1106;p115"/>
          <p:cNvPicPr preferRelativeResize="0"/>
          <p:nvPr/>
        </p:nvPicPr>
        <p:blipFill>
          <a:blip r:embed="rId3">
            <a:alphaModFix/>
          </a:blip>
          <a:stretch>
            <a:fillRect/>
          </a:stretch>
        </p:blipFill>
        <p:spPr>
          <a:xfrm>
            <a:off x="9176496" y="2485698"/>
            <a:ext cx="2936966" cy="1584240"/>
          </a:xfrm>
          <a:prstGeom prst="rect">
            <a:avLst/>
          </a:prstGeom>
          <a:noFill/>
          <a:ln>
            <a:noFill/>
          </a:ln>
        </p:spPr>
      </p:pic>
      <p:pic>
        <p:nvPicPr>
          <p:cNvPr id="1108" name="Google Shape;1108;p115"/>
          <p:cNvPicPr preferRelativeResize="0"/>
          <p:nvPr/>
        </p:nvPicPr>
        <p:blipFill>
          <a:blip r:embed="rId4">
            <a:alphaModFix/>
          </a:blip>
          <a:stretch>
            <a:fillRect/>
          </a:stretch>
        </p:blipFill>
        <p:spPr>
          <a:xfrm>
            <a:off x="3078068" y="2448990"/>
            <a:ext cx="2936966" cy="1584239"/>
          </a:xfrm>
          <a:prstGeom prst="rect">
            <a:avLst/>
          </a:prstGeom>
          <a:noFill/>
          <a:ln>
            <a:noFill/>
          </a:ln>
        </p:spPr>
      </p:pic>
      <p:pic>
        <p:nvPicPr>
          <p:cNvPr id="1109" name="Google Shape;1109;p115"/>
          <p:cNvPicPr preferRelativeResize="0"/>
          <p:nvPr/>
        </p:nvPicPr>
        <p:blipFill rotWithShape="1">
          <a:blip r:embed="rId5">
            <a:alphaModFix/>
          </a:blip>
          <a:srcRect l="15300" r="25"/>
          <a:stretch/>
        </p:blipFill>
        <p:spPr>
          <a:xfrm>
            <a:off x="53906" y="2448991"/>
            <a:ext cx="2936966" cy="1584238"/>
          </a:xfrm>
          <a:prstGeom prst="rect">
            <a:avLst/>
          </a:prstGeom>
          <a:noFill/>
          <a:ln>
            <a:noFill/>
          </a:ln>
        </p:spPr>
      </p:pic>
      <p:sp>
        <p:nvSpPr>
          <p:cNvPr id="2" name="Rectangle 1"/>
          <p:cNvSpPr/>
          <p:nvPr/>
        </p:nvSpPr>
        <p:spPr>
          <a:xfrm>
            <a:off x="1937084" y="4211364"/>
            <a:ext cx="9192127" cy="1631216"/>
          </a:xfrm>
          <a:prstGeom prst="rect">
            <a:avLst/>
          </a:prstGeom>
        </p:spPr>
        <p:txBody>
          <a:bodyPr wrap="square">
            <a:spAutoFit/>
          </a:bodyPr>
          <a:lstStyle/>
          <a:p>
            <a:pPr marL="230188" marR="0" lvl="0" indent="-23018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Tempting to answer, “none or zero pollution is optimum.” </a:t>
            </a:r>
          </a:p>
          <a:p>
            <a:pPr marR="0" lvl="0" algn="l" defTabSz="228600" rtl="0" eaLnBrk="1" fontAlgn="auto" latinLnBrk="0" hangingPunct="1">
              <a:lnSpc>
                <a:spcPct val="100000"/>
              </a:lnSpc>
              <a:spcBef>
                <a:spcPts val="0"/>
              </a:spcBef>
              <a:spcAft>
                <a:spcPts val="0"/>
              </a:spcAft>
              <a:buClr>
                <a:srgbClr val="000000"/>
              </a:buClr>
              <a:buSzTx/>
              <a:tabLst/>
              <a:defRPr/>
            </a:pPr>
            <a:r>
              <a:rPr lang="en-US" sz="2500" dirty="0">
                <a:latin typeface="Times New Roman" panose="02020603050405020304" pitchFamily="18" charset="0"/>
                <a:cs typeface="Times New Roman" panose="02020603050405020304" pitchFamily="18" charset="0"/>
              </a:rPr>
              <a:t>	</a:t>
            </a:r>
            <a:r>
              <a:rPr lang="en-US" sz="2500" u="sng" dirty="0">
                <a:latin typeface="Times New Roman" panose="02020603050405020304" pitchFamily="18" charset="0"/>
                <a:cs typeface="Times New Roman" panose="02020603050405020304" pitchFamily="18" charset="0"/>
              </a:rPr>
              <a:t>RECALL</a:t>
            </a:r>
            <a:r>
              <a:rPr lang="en-US" sz="2500" dirty="0">
                <a:latin typeface="Times New Roman" panose="02020603050405020304" pitchFamily="18" charset="0"/>
                <a:cs typeface="Times New Roman" panose="02020603050405020304" pitchFamily="18" charset="0"/>
              </a:rPr>
              <a:t>: Optimum </a:t>
            </a: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level of Production &amp; Consumption </a:t>
            </a:r>
            <a:r>
              <a:rPr lang="en-US" sz="2500" kern="0" dirty="0">
                <a:solidFill>
                  <a:srgbClr val="000000"/>
                </a:solidFill>
                <a:latin typeface="Times New Roman" panose="02020603050405020304" pitchFamily="18" charset="0"/>
                <a:cs typeface="Times New Roman" panose="02020603050405020304" pitchFamily="18" charset="0"/>
                <a:sym typeface="Arial"/>
              </a:rPr>
              <a:t>is </a:t>
            </a: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“where 	</a:t>
            </a:r>
            <a:r>
              <a:rPr lang="en-US" sz="2500" kern="0" dirty="0">
                <a:solidFill>
                  <a:srgbClr val="000000"/>
                </a:solidFill>
                <a:latin typeface="Times New Roman" panose="02020603050405020304" pitchFamily="18" charset="0"/>
                <a:cs typeface="Times New Roman" panose="02020603050405020304" pitchFamily="18" charset="0"/>
                <a:sym typeface="Arial"/>
              </a:rPr>
              <a:t>M</a:t>
            </a:r>
            <a:r>
              <a:rPr kumimoji="0" lang="en-US" sz="25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arginal</a:t>
            </a: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lang="en-US" sz="2500" kern="0" dirty="0">
                <a:solidFill>
                  <a:srgbClr val="000000"/>
                </a:solidFill>
                <a:latin typeface="Times New Roman" panose="02020603050405020304" pitchFamily="18" charset="0"/>
                <a:cs typeface="Times New Roman" panose="02020603050405020304" pitchFamily="18" charset="0"/>
                <a:sym typeface="Arial"/>
              </a:rPr>
              <a:t>S</a:t>
            </a:r>
            <a:r>
              <a:rPr kumimoji="0" lang="en-US" sz="25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ocial</a:t>
            </a: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lang="en-US" sz="2500" kern="0" dirty="0">
                <a:solidFill>
                  <a:srgbClr val="000000"/>
                </a:solidFill>
                <a:latin typeface="Times New Roman" panose="02020603050405020304" pitchFamily="18" charset="0"/>
                <a:cs typeface="Times New Roman" panose="02020603050405020304" pitchFamily="18" charset="0"/>
                <a:sym typeface="Arial"/>
              </a:rPr>
              <a:t>C</a:t>
            </a:r>
            <a:r>
              <a:rPr kumimoji="0" lang="en-US" sz="25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ost</a:t>
            </a: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kumimoji="0" lang="en-US" sz="2500" b="0" i="1"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MSC</a:t>
            </a: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 Marginal </a:t>
            </a:r>
            <a:r>
              <a:rPr lang="en-US" sz="2500" kern="0" dirty="0">
                <a:solidFill>
                  <a:srgbClr val="000000"/>
                </a:solidFill>
                <a:latin typeface="Times New Roman" panose="02020603050405020304" pitchFamily="18" charset="0"/>
                <a:cs typeface="Times New Roman" panose="02020603050405020304" pitchFamily="18" charset="0"/>
                <a:sym typeface="Arial"/>
              </a:rPr>
              <a:t>S</a:t>
            </a:r>
            <a:r>
              <a:rPr kumimoji="0" lang="en-US" sz="25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ocial</a:t>
            </a: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r>
              <a:rPr lang="en-US" sz="2500" kern="0" dirty="0">
                <a:solidFill>
                  <a:srgbClr val="000000"/>
                </a:solidFill>
                <a:latin typeface="Times New Roman" panose="02020603050405020304" pitchFamily="18" charset="0"/>
                <a:cs typeface="Times New Roman" panose="02020603050405020304" pitchFamily="18" charset="0"/>
                <a:sym typeface="Arial"/>
              </a:rPr>
              <a:t>B</a:t>
            </a:r>
            <a:r>
              <a:rPr kumimoji="0" lang="en-US" sz="25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enefit</a:t>
            </a:r>
            <a:r>
              <a:rPr lang="en-US" sz="2500" kern="0" dirty="0">
                <a:solidFill>
                  <a:srgbClr val="000000"/>
                </a:solidFill>
                <a:latin typeface="Times New Roman" panose="02020603050405020304" pitchFamily="18" charset="0"/>
                <a:cs typeface="Times New Roman" panose="02020603050405020304" pitchFamily="18" charset="0"/>
                <a:sym typeface="Arial"/>
              </a:rPr>
              <a:t> (</a:t>
            </a:r>
            <a:r>
              <a:rPr lang="en-US" sz="2500" i="1" kern="0" dirty="0">
                <a:solidFill>
                  <a:srgbClr val="000000"/>
                </a:solidFill>
                <a:latin typeface="Times New Roman" panose="02020603050405020304" pitchFamily="18" charset="0"/>
                <a:cs typeface="Times New Roman" panose="02020603050405020304" pitchFamily="18" charset="0"/>
                <a:sym typeface="Arial"/>
              </a:rPr>
              <a:t>MSB</a:t>
            </a:r>
            <a:r>
              <a:rPr lang="en-US" sz="2500" kern="0" dirty="0">
                <a:solidFill>
                  <a:srgbClr val="000000"/>
                </a:solidFill>
                <a:latin typeface="Times New Roman" panose="02020603050405020304" pitchFamily="18" charset="0"/>
                <a:cs typeface="Times New Roman" panose="02020603050405020304" pitchFamily="18" charset="0"/>
                <a:sym typeface="Arial"/>
              </a:rPr>
              <a:t>).</a:t>
            </a: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a:t>
            </a:r>
          </a:p>
          <a:p>
            <a:pPr marL="230188" marR="0" lvl="0" indent="-23018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500" dirty="0">
                <a:latin typeface="Times New Roman" panose="02020603050405020304" pitchFamily="18" charset="0"/>
                <a:cs typeface="Times New Roman" panose="02020603050405020304" pitchFamily="18" charset="0"/>
              </a:rPr>
              <a:t>Thus, if </a:t>
            </a:r>
            <a:r>
              <a:rPr kumimoji="0" lang="en-US" sz="2500" b="0" i="1"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MSC = MSB</a:t>
            </a:r>
            <a:r>
              <a:rPr kumimoji="0" lang="en-US" sz="25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there are no negative externalities.</a:t>
            </a:r>
          </a:p>
        </p:txBody>
      </p:sp>
      <p:pic>
        <p:nvPicPr>
          <p:cNvPr id="4" name="Picture 3">
            <a:extLst>
              <a:ext uri="{FF2B5EF4-FFF2-40B4-BE49-F238E27FC236}">
                <a16:creationId xmlns:a16="http://schemas.microsoft.com/office/drawing/2014/main" id="{BBEE9613-FF67-34C8-09B3-266FBC179425}"/>
              </a:ext>
            </a:extLst>
          </p:cNvPr>
          <p:cNvPicPr>
            <a:picLocks noChangeAspect="1"/>
          </p:cNvPicPr>
          <p:nvPr/>
        </p:nvPicPr>
        <p:blipFill>
          <a:blip r:embed="rId6"/>
          <a:stretch>
            <a:fillRect/>
          </a:stretch>
        </p:blipFill>
        <p:spPr>
          <a:xfrm>
            <a:off x="6096000" y="2492049"/>
            <a:ext cx="2936965" cy="1629344"/>
          </a:xfrm>
          <a:prstGeom prst="rect">
            <a:avLst/>
          </a:prstGeom>
        </p:spPr>
      </p:pic>
      <p:sp>
        <p:nvSpPr>
          <p:cNvPr id="11" name="Google Shape;1048;p108">
            <a:extLst>
              <a:ext uri="{FF2B5EF4-FFF2-40B4-BE49-F238E27FC236}">
                <a16:creationId xmlns:a16="http://schemas.microsoft.com/office/drawing/2014/main" id="{420F08D1-9292-6E10-3357-38DDB1A33720}"/>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          KENNESAW STATE UNIVERSITY  |  COLES COLLEGE OF BUSINESS</a:t>
            </a:r>
            <a:endParaRPr kumimoji="0" sz="15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569078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17"/>
          <p:cNvSpPr/>
          <p:nvPr/>
        </p:nvSpPr>
        <p:spPr>
          <a:xfrm>
            <a:off x="385514" y="99698"/>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pic>
        <p:nvPicPr>
          <p:cNvPr id="1126" name="Google Shape;1126;p117"/>
          <p:cNvPicPr preferRelativeResize="0"/>
          <p:nvPr/>
        </p:nvPicPr>
        <p:blipFill rotWithShape="1">
          <a:blip r:embed="rId3">
            <a:alphaModFix/>
          </a:blip>
          <a:srcRect t="8119" r="3631"/>
          <a:stretch/>
        </p:blipFill>
        <p:spPr>
          <a:xfrm>
            <a:off x="5936129" y="818219"/>
            <a:ext cx="6255871" cy="2800504"/>
          </a:xfrm>
          <a:prstGeom prst="rect">
            <a:avLst/>
          </a:prstGeom>
          <a:noFill/>
          <a:ln>
            <a:noFill/>
          </a:ln>
        </p:spPr>
      </p:pic>
      <p:sp>
        <p:nvSpPr>
          <p:cNvPr id="2" name="TextBox 1"/>
          <p:cNvSpPr txBox="1"/>
          <p:nvPr/>
        </p:nvSpPr>
        <p:spPr>
          <a:xfrm>
            <a:off x="-43908" y="885512"/>
            <a:ext cx="2889956" cy="4893647"/>
          </a:xfrm>
          <a:prstGeom prst="rect">
            <a:avLst/>
          </a:prstGeom>
          <a:noFill/>
        </p:spPr>
        <p:txBody>
          <a:bodyPr wrap="square" rtlCol="0">
            <a:spAutoFit/>
          </a:bodyPr>
          <a:lstStyle/>
          <a:p>
            <a:pPr marL="228600" indent="-228600">
              <a:buClr>
                <a:schemeClr val="tx1"/>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Recall: buyers &amp; sellers create the free market equilibrium by pursuing their self-interest. </a:t>
            </a:r>
          </a:p>
          <a:p>
            <a:pPr marL="228600" indent="-228600">
              <a:buClr>
                <a:schemeClr val="tx1"/>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Free mkt equilibrium, is indicated by the intersection of  </a:t>
            </a:r>
            <a:r>
              <a:rPr lang="en-US" sz="1800" i="1" dirty="0">
                <a:latin typeface="Times New Roman" panose="02020603050405020304" pitchFamily="18" charset="0"/>
                <a:cs typeface="Times New Roman" panose="02020603050405020304" pitchFamily="18" charset="0"/>
              </a:rPr>
              <a:t>(MSB=D) </a:t>
            </a:r>
            <a:r>
              <a:rPr lang="en-US" sz="2400" i="1" dirty="0">
                <a:latin typeface="Times New Roman" panose="02020603050405020304" pitchFamily="18" charset="0"/>
                <a:cs typeface="Times New Roman" panose="02020603050405020304" pitchFamily="18" charset="0"/>
              </a:rPr>
              <a:t>&amp;</a:t>
            </a:r>
            <a:r>
              <a:rPr lang="en-US" sz="1800" i="1" dirty="0">
                <a:latin typeface="Times New Roman" panose="02020603050405020304" pitchFamily="18" charset="0"/>
                <a:cs typeface="Times New Roman" panose="02020603050405020304" pitchFamily="18" charset="0"/>
              </a:rPr>
              <a:t> (MPC=S</a:t>
            </a:r>
            <a:r>
              <a:rPr lang="en-US" sz="18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with quantities of trade of 910 units.  </a:t>
            </a:r>
          </a:p>
        </p:txBody>
      </p:sp>
      <p:sp>
        <p:nvSpPr>
          <p:cNvPr id="3" name="TextBox 2"/>
          <p:cNvSpPr txBox="1"/>
          <p:nvPr/>
        </p:nvSpPr>
        <p:spPr>
          <a:xfrm>
            <a:off x="2802140" y="987233"/>
            <a:ext cx="9477676" cy="5262979"/>
          </a:xfrm>
          <a:prstGeom prst="rect">
            <a:avLst/>
          </a:prstGeom>
          <a:noFill/>
        </p:spPr>
        <p:txBody>
          <a:bodyPr wrap="square" rtlCol="0">
            <a:spAutoFit/>
          </a:bodyPr>
          <a:lstStyle/>
          <a:p>
            <a:pPr marL="228600" indent="-228600">
              <a:buClr>
                <a:srgbClr val="80008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Total Social Surplus                                                                                                                 </a:t>
            </a:r>
            <a:r>
              <a:rPr lang="en-US" sz="2400" dirty="0">
                <a:latin typeface="Times New Roman" panose="02020603050405020304" pitchFamily="18" charset="0"/>
                <a:cs typeface="Times New Roman" panose="02020603050405020304" pitchFamily="18" charset="0"/>
              </a:rPr>
              <a:t>is indicated by the                                                                                               intersection </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MSB</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MPB=D</a:t>
            </a:r>
            <a:r>
              <a:rPr lang="en-US" sz="2000" dirty="0">
                <a:latin typeface="Times New Roman" panose="02020603050405020304" pitchFamily="18" charset="0"/>
                <a:cs typeface="Times New Roman" panose="02020603050405020304" pitchFamily="18" charset="0"/>
              </a:rPr>
              <a:t>) </a:t>
            </a:r>
          </a:p>
          <a:p>
            <a:pPr marL="228600" indent="-228600">
              <a:buClr>
                <a:srgbClr val="800080"/>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&amp; </a:t>
            </a:r>
            <a:r>
              <a:rPr lang="en-US" sz="2000" i="1" dirty="0">
                <a:latin typeface="Times New Roman" panose="02020603050405020304" pitchFamily="18" charset="0"/>
                <a:cs typeface="Times New Roman" panose="02020603050405020304" pitchFamily="18" charset="0"/>
              </a:rPr>
              <a:t>(MSC</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MPC</a:t>
            </a:r>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that is                                                                                                       maximized at the                                                                                                        </a:t>
            </a:r>
            <a:r>
              <a:rPr lang="en-US" sz="2400" b="1" dirty="0">
                <a:latin typeface="Times New Roman" panose="02020603050405020304" pitchFamily="18" charset="0"/>
                <a:cs typeface="Times New Roman" panose="02020603050405020304" pitchFamily="18" charset="0"/>
              </a:rPr>
              <a:t>optimum/efficient                                                                                                     </a:t>
            </a:r>
            <a:r>
              <a:rPr lang="en-US" sz="2400" dirty="0">
                <a:latin typeface="Times New Roman" panose="02020603050405020304" pitchFamily="18" charset="0"/>
                <a:cs typeface="Times New Roman" panose="02020603050405020304" pitchFamily="18" charset="0"/>
              </a:rPr>
              <a:t>level of production/trade                                                                                                      of 680.</a:t>
            </a:r>
          </a:p>
          <a:p>
            <a:pPr marL="228600" indent="-228600">
              <a:buClr>
                <a:srgbClr val="800080"/>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Negative Externality </a:t>
            </a:r>
            <a:r>
              <a:rPr lang="en-US" sz="2400" dirty="0">
                <a:latin typeface="Times New Roman" panose="02020603050405020304" pitchFamily="18" charset="0"/>
                <a:cs typeface="Times New Roman" panose="02020603050405020304" pitchFamily="18" charset="0"/>
              </a:rPr>
              <a:t>is evident since the free-market equilibrium provides </a:t>
            </a:r>
            <a:r>
              <a:rPr lang="en-US" sz="2400" b="1" dirty="0">
                <a:latin typeface="Times New Roman" panose="02020603050405020304" pitchFamily="18" charset="0"/>
                <a:cs typeface="Times New Roman" panose="02020603050405020304" pitchFamily="18" charset="0"/>
              </a:rPr>
              <a:t>too much </a:t>
            </a:r>
            <a:r>
              <a:rPr lang="en-US" sz="2400" dirty="0">
                <a:latin typeface="Times New Roman" panose="02020603050405020304" pitchFamily="18" charset="0"/>
                <a:cs typeface="Times New Roman" panose="02020603050405020304" pitchFamily="18" charset="0"/>
              </a:rPr>
              <a:t>(910 vs 680)</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of a bad (</a:t>
            </a:r>
            <a:r>
              <a:rPr lang="en-US" sz="2400" i="1" dirty="0">
                <a:latin typeface="Times New Roman" panose="02020603050405020304" pitchFamily="18" charset="0"/>
                <a:cs typeface="Times New Roman" panose="02020603050405020304" pitchFamily="18" charset="0"/>
              </a:rPr>
              <a:t>e.g., pollution</a:t>
            </a:r>
            <a:r>
              <a:rPr lang="en-US" sz="2400" dirty="0">
                <a:latin typeface="Times New Roman" panose="02020603050405020304" pitchFamily="18" charset="0"/>
                <a:cs typeface="Times New Roman" panose="02020603050405020304" pitchFamily="18" charset="0"/>
              </a:rPr>
              <a:t>). </a:t>
            </a:r>
          </a:p>
          <a:p>
            <a:pPr marL="228600" indent="-228600">
              <a:buClr>
                <a:srgbClr val="800080"/>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inefficiency is called DWL &amp; is represented by “area (d).”</a:t>
            </a:r>
          </a:p>
          <a:p>
            <a:pPr marL="228600" indent="-228600">
              <a:buClr>
                <a:srgbClr val="800080"/>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Thus, a market economy, </a:t>
            </a:r>
            <a:r>
              <a:rPr lang="en-US" sz="2400" u="sng" dirty="0">
                <a:latin typeface="Times New Roman" panose="02020603050405020304" pitchFamily="18" charset="0"/>
                <a:cs typeface="Times New Roman" panose="02020603050405020304" pitchFamily="18" charset="0"/>
              </a:rPr>
              <a:t>without any government regulation</a:t>
            </a:r>
            <a:r>
              <a:rPr lang="en-US" sz="2400" dirty="0">
                <a:latin typeface="Times New Roman" panose="02020603050405020304" pitchFamily="18" charset="0"/>
                <a:cs typeface="Times New Roman" panose="02020603050405020304" pitchFamily="18" charset="0"/>
              </a:rPr>
              <a:t>, will produce “too much” pollution.  </a:t>
            </a:r>
          </a:p>
          <a:p>
            <a:pPr marL="228600" indent="-228600">
              <a:buClr>
                <a:srgbClr val="800080"/>
              </a:buCl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
        <p:nvSpPr>
          <p:cNvPr id="6" name="Google Shape;1048;p108"/>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          KENNESAW STATE UNIVERSITY  |  COLES COLLEGE OF BUSINESS</a:t>
            </a:r>
            <a:endParaRPr kumimoji="0" sz="15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88251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17"/>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2" name="TextBox 1"/>
          <p:cNvSpPr txBox="1"/>
          <p:nvPr/>
        </p:nvSpPr>
        <p:spPr>
          <a:xfrm>
            <a:off x="88188" y="981210"/>
            <a:ext cx="2897204" cy="5201424"/>
          </a:xfrm>
          <a:prstGeom prst="rect">
            <a:avLst/>
          </a:prstGeom>
          <a:noFill/>
        </p:spPr>
        <p:txBody>
          <a:bodyPr wrap="square" rtlCol="0">
            <a:spAutoFit/>
          </a:bodyPr>
          <a:lstStyle/>
          <a:p>
            <a:pPr marL="225425" indent="-225425">
              <a:buClr>
                <a:srgbClr val="293E1A"/>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Recall: buyers &amp; sellers create the free market equilibrium by pursuing their self-interest. </a:t>
            </a:r>
          </a:p>
          <a:p>
            <a:pPr marL="225425" indent="-225425">
              <a:buClr>
                <a:srgbClr val="293E1A"/>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Free-market equilibrium is indicated by the intersection of </a:t>
            </a:r>
            <a:r>
              <a:rPr lang="en-US" sz="1800" dirty="0">
                <a:latin typeface="Times New Roman" panose="02020603050405020304" pitchFamily="18" charset="0"/>
                <a:cs typeface="Times New Roman" panose="02020603050405020304" pitchFamily="18" charset="0"/>
              </a:rPr>
              <a:t>(</a:t>
            </a:r>
            <a:r>
              <a:rPr lang="en-US" sz="1800" i="1" dirty="0">
                <a:latin typeface="Times New Roman" panose="02020603050405020304" pitchFamily="18" charset="0"/>
                <a:cs typeface="Times New Roman" panose="02020603050405020304" pitchFamily="18" charset="0"/>
              </a:rPr>
              <a:t>MPB=D</a:t>
            </a:r>
            <a:r>
              <a:rPr lang="en-US" sz="18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&amp;                                                                                           </a:t>
            </a:r>
            <a:r>
              <a:rPr lang="en-US" sz="1800" i="1" dirty="0">
                <a:latin typeface="Times New Roman" panose="02020603050405020304" pitchFamily="18" charset="0"/>
                <a:cs typeface="Times New Roman" panose="02020603050405020304" pitchFamily="18" charset="0"/>
              </a:rPr>
              <a:t>(MSC</a:t>
            </a:r>
            <a:r>
              <a:rPr lang="en-US" sz="1800" dirty="0">
                <a:latin typeface="Times New Roman" panose="02020603050405020304" pitchFamily="18" charset="0"/>
                <a:cs typeface="Times New Roman" panose="02020603050405020304" pitchFamily="18" charset="0"/>
              </a:rPr>
              <a:t>=</a:t>
            </a:r>
            <a:r>
              <a:rPr lang="en-US" sz="1800" i="1" dirty="0">
                <a:latin typeface="Times New Roman" panose="02020603050405020304" pitchFamily="18" charset="0"/>
                <a:cs typeface="Times New Roman" panose="02020603050405020304" pitchFamily="18" charset="0"/>
              </a:rPr>
              <a:t>MPC=S</a:t>
            </a:r>
            <a:r>
              <a:rPr lang="en-US" sz="18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with quantities of trade of 345 units.</a:t>
            </a:r>
            <a:r>
              <a:rPr lang="en-US" sz="2400" b="1"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598821" y="1085028"/>
            <a:ext cx="9593179" cy="5632311"/>
          </a:xfrm>
          <a:prstGeom prst="rect">
            <a:avLst/>
          </a:prstGeom>
          <a:noFill/>
        </p:spPr>
        <p:txBody>
          <a:bodyPr wrap="square" rtlCol="0">
            <a:spAutoFit/>
          </a:bodyPr>
          <a:lstStyle/>
          <a:p>
            <a:pPr marL="225425" indent="-225425">
              <a:buClr>
                <a:srgbClr val="293E1A"/>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Total Social Surplus                                                                                                                 </a:t>
            </a:r>
          </a:p>
          <a:p>
            <a:pPr>
              <a:buClr>
                <a:srgbClr val="293E1A"/>
              </a:buClr>
              <a:tabLst>
                <a:tab pos="234950" algn="l"/>
              </a:tabLst>
            </a:pPr>
            <a:r>
              <a:rPr lang="en-US" sz="2400" dirty="0">
                <a:latin typeface="Times New Roman" panose="02020603050405020304" pitchFamily="18" charset="0"/>
                <a:cs typeface="Times New Roman" panose="02020603050405020304" pitchFamily="18" charset="0"/>
              </a:rPr>
              <a:t>	is indicated by the                                                                                               	intersection of </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MSB</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MPB</a:t>
            </a:r>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&amp; </a:t>
            </a:r>
            <a:r>
              <a:rPr lang="en-US" sz="2000" i="1" dirty="0">
                <a:latin typeface="Times New Roman" panose="02020603050405020304" pitchFamily="18" charset="0"/>
                <a:cs typeface="Times New Roman" panose="02020603050405020304" pitchFamily="18" charset="0"/>
              </a:rPr>
              <a:t>(MSC</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MPC=S</a:t>
            </a:r>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that is                                                                                                       	maximized at the                                                                                                        	</a:t>
            </a:r>
            <a:r>
              <a:rPr lang="en-US" sz="2400" b="1" dirty="0">
                <a:latin typeface="Times New Roman" panose="02020603050405020304" pitchFamily="18" charset="0"/>
                <a:cs typeface="Times New Roman" panose="02020603050405020304" pitchFamily="18" charset="0"/>
              </a:rPr>
              <a:t>optimum/efficient </a:t>
            </a:r>
            <a:r>
              <a:rPr lang="en-US" sz="2400" dirty="0">
                <a:latin typeface="Times New Roman" panose="02020603050405020304" pitchFamily="18" charset="0"/>
                <a:cs typeface="Times New Roman" panose="02020603050405020304" pitchFamily="18" charset="0"/>
              </a:rPr>
              <a:t>level                                                                                                           	of production/trade of 450.</a:t>
            </a:r>
            <a:endParaRPr lang="en-US" sz="2400" b="1" dirty="0">
              <a:latin typeface="Times New Roman" panose="02020603050405020304" pitchFamily="18" charset="0"/>
              <a:cs typeface="Times New Roman" panose="02020603050405020304" pitchFamily="18" charset="0"/>
            </a:endParaRPr>
          </a:p>
          <a:p>
            <a:pPr marL="225425" indent="-225425">
              <a:buClr>
                <a:srgbClr val="293E1A"/>
              </a:buCl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Positive Externality</a:t>
            </a:r>
            <a:r>
              <a:rPr lang="en-US" sz="2400" dirty="0">
                <a:latin typeface="Times New Roman" panose="02020603050405020304" pitchFamily="18" charset="0"/>
                <a:cs typeface="Times New Roman" panose="02020603050405020304" pitchFamily="18" charset="0"/>
              </a:rPr>
              <a:t> is                                                                                                evident since the free-market                                                                                       equilibrium provides</a:t>
            </a:r>
            <a:r>
              <a:rPr lang="en-US" sz="2400" b="1" dirty="0">
                <a:latin typeface="Times New Roman" panose="02020603050405020304" pitchFamily="18" charset="0"/>
                <a:cs typeface="Times New Roman" panose="02020603050405020304" pitchFamily="18" charset="0"/>
              </a:rPr>
              <a:t> too little </a:t>
            </a:r>
            <a:r>
              <a:rPr lang="en-US" sz="24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345 vs 450</a:t>
            </a:r>
            <a:r>
              <a:rPr lang="en-US" sz="2400"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of good thing (</a:t>
            </a:r>
            <a:r>
              <a:rPr lang="en-US" sz="2400" i="1" dirty="0">
                <a:latin typeface="Times New Roman" panose="02020603050405020304" pitchFamily="18" charset="0"/>
                <a:cs typeface="Times New Roman" panose="02020603050405020304" pitchFamily="18" charset="0"/>
              </a:rPr>
              <a:t>e.g., vaccination</a:t>
            </a:r>
            <a:r>
              <a:rPr lang="en-US" sz="2400" dirty="0">
                <a:latin typeface="Times New Roman" panose="02020603050405020304" pitchFamily="18" charset="0"/>
                <a:cs typeface="Times New Roman" panose="02020603050405020304" pitchFamily="18" charset="0"/>
              </a:rPr>
              <a:t>). </a:t>
            </a:r>
          </a:p>
          <a:p>
            <a:pPr marL="225425" indent="-225425">
              <a:buClr>
                <a:srgbClr val="293E1A"/>
              </a:buCl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inefficiency is DWL &amp; is represented by “area (d).”</a:t>
            </a:r>
          </a:p>
          <a:p>
            <a:pPr defTabSz="225425">
              <a:buClr>
                <a:srgbClr val="800080"/>
              </a:buClr>
            </a:pPr>
            <a:r>
              <a:rPr lang="en-US" sz="2400" dirty="0">
                <a:latin typeface="Times New Roman" panose="02020603050405020304" pitchFamily="18" charset="0"/>
                <a:cs typeface="Times New Roman" panose="02020603050405020304" pitchFamily="18" charset="0"/>
              </a:rPr>
              <a:t>	Thus, a market economy, </a:t>
            </a:r>
            <a:r>
              <a:rPr lang="en-US" sz="2400" u="sng" dirty="0">
                <a:latin typeface="Times New Roman" panose="02020603050405020304" pitchFamily="18" charset="0"/>
                <a:cs typeface="Times New Roman" panose="02020603050405020304" pitchFamily="18" charset="0"/>
              </a:rPr>
              <a:t>without any government regulation</a:t>
            </a:r>
            <a:r>
              <a:rPr lang="en-US" sz="2400" dirty="0">
                <a:latin typeface="Times New Roman" panose="02020603050405020304" pitchFamily="18" charset="0"/>
                <a:cs typeface="Times New Roman" panose="02020603050405020304" pitchFamily="18" charset="0"/>
              </a:rPr>
              <a:t>, will           	produce “too little” batches of vaccines.  </a:t>
            </a:r>
          </a:p>
          <a:p>
            <a:pPr marL="228600" indent="-228600">
              <a:buClr>
                <a:srgbClr val="800080"/>
              </a:buCl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28600" indent="-228600">
              <a:buClr>
                <a:srgbClr val="800080"/>
              </a:buCl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pic>
        <p:nvPicPr>
          <p:cNvPr id="6" name="Google Shape;1133;p118"/>
          <p:cNvPicPr preferRelativeResize="0"/>
          <p:nvPr/>
        </p:nvPicPr>
        <p:blipFill rotWithShape="1">
          <a:blip r:embed="rId3">
            <a:alphaModFix/>
          </a:blip>
          <a:srcRect t="6186" r="1644"/>
          <a:stretch/>
        </p:blipFill>
        <p:spPr>
          <a:xfrm>
            <a:off x="6615219" y="889753"/>
            <a:ext cx="5576781" cy="3392064"/>
          </a:xfrm>
          <a:prstGeom prst="rect">
            <a:avLst/>
          </a:prstGeom>
          <a:noFill/>
          <a:ln>
            <a:noFill/>
          </a:ln>
        </p:spPr>
      </p:pic>
      <p:sp>
        <p:nvSpPr>
          <p:cNvPr id="7" name="Google Shape;1048;p108"/>
          <p:cNvSpPr/>
          <p:nvPr/>
        </p:nvSpPr>
        <p:spPr>
          <a:xfrm>
            <a:off x="0" y="6242230"/>
            <a:ext cx="12192000" cy="61577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          KENNESAW STATE UNIVERSITY  |  COLES COLLEGE OF BUSINESS</a:t>
            </a:r>
            <a:endParaRPr kumimoji="0" sz="15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436270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24;p117">
            <a:extLst>
              <a:ext uri="{FF2B5EF4-FFF2-40B4-BE49-F238E27FC236}">
                <a16:creationId xmlns:a16="http://schemas.microsoft.com/office/drawing/2014/main" id="{51E47A27-6E3A-6751-80EF-2226C425D2C3}"/>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3" name="Google Shape;1048;p108">
            <a:extLst>
              <a:ext uri="{FF2B5EF4-FFF2-40B4-BE49-F238E27FC236}">
                <a16:creationId xmlns:a16="http://schemas.microsoft.com/office/drawing/2014/main" id="{D5F36C12-3A25-1796-8B51-2AA20CE97030}"/>
              </a:ext>
            </a:extLst>
          </p:cNvPr>
          <p:cNvSpPr/>
          <p:nvPr/>
        </p:nvSpPr>
        <p:spPr>
          <a:xfrm>
            <a:off x="0" y="6100011"/>
            <a:ext cx="12192000" cy="757989"/>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          KENNESAW STATE UNIVERSITY  |  COLES COLLEGE OF BUSINESS</a:t>
            </a:r>
            <a:endParaRPr kumimoji="0" sz="1500" b="0" i="0" u="none" strike="noStrike" kern="0" cap="none" spc="0" normalizeH="0" baseline="0" noProof="0">
              <a:ln>
                <a:noFill/>
              </a:ln>
              <a:solidFill>
                <a:srgbClr val="000000"/>
              </a:solidFill>
              <a:effectLst/>
              <a:uLnTx/>
              <a:uFillTx/>
              <a:latin typeface="Arial"/>
              <a:cs typeface="Arial"/>
              <a:sym typeface="Arial"/>
            </a:endParaRPr>
          </a:p>
        </p:txBody>
      </p:sp>
      <p:sp>
        <p:nvSpPr>
          <p:cNvPr id="5" name="TextBox 4">
            <a:extLst>
              <a:ext uri="{FF2B5EF4-FFF2-40B4-BE49-F238E27FC236}">
                <a16:creationId xmlns:a16="http://schemas.microsoft.com/office/drawing/2014/main" id="{9648D715-1C61-7AF7-8938-731655B100D1}"/>
              </a:ext>
            </a:extLst>
          </p:cNvPr>
          <p:cNvSpPr txBox="1"/>
          <p:nvPr/>
        </p:nvSpPr>
        <p:spPr>
          <a:xfrm>
            <a:off x="385514" y="3832443"/>
            <a:ext cx="11212927" cy="1938992"/>
          </a:xfrm>
          <a:prstGeom prst="rect">
            <a:avLst/>
          </a:prstGeom>
          <a:noFill/>
        </p:spPr>
        <p:txBody>
          <a:bodyPr wrap="square">
            <a:spAutoFit/>
          </a:bodyPr>
          <a:lstStyle/>
          <a:p>
            <a:pPr algn="l" defTabSz="457200"/>
            <a:r>
              <a:rPr lang="en-US" sz="2400" b="0" i="0" dirty="0">
                <a:solidFill>
                  <a:schemeClr val="tx1"/>
                </a:solidFill>
                <a:effectLst/>
                <a:latin typeface="Times New Roman" panose="02020603050405020304" pitchFamily="18" charset="0"/>
                <a:cs typeface="Times New Roman" panose="02020603050405020304" pitchFamily="18" charset="0"/>
              </a:rPr>
              <a:t>	</a:t>
            </a:r>
            <a:r>
              <a:rPr lang="en-US" sz="2400" b="0" i="0" u="sng" dirty="0">
                <a:solidFill>
                  <a:schemeClr val="tx1"/>
                </a:solidFill>
                <a:effectLst/>
                <a:latin typeface="Times New Roman" panose="02020603050405020304" pitchFamily="18" charset="0"/>
                <a:cs typeface="Times New Roman" panose="02020603050405020304" pitchFamily="18" charset="0"/>
              </a:rPr>
              <a:t>2 Examples</a:t>
            </a:r>
            <a:r>
              <a:rPr lang="en-US" sz="2400" b="0" i="0" dirty="0">
                <a:solidFill>
                  <a:schemeClr val="tx1"/>
                </a:solidFill>
                <a:effectLst/>
                <a:latin typeface="Times New Roman" panose="02020603050405020304" pitchFamily="18" charset="0"/>
                <a:cs typeface="Times New Roman" panose="02020603050405020304" pitchFamily="18" charset="0"/>
              </a:rPr>
              <a:t>:</a:t>
            </a:r>
          </a:p>
          <a:p>
            <a:pPr marL="457200" indent="-457200" algn="l">
              <a:buFont typeface="Wingdings" panose="05000000000000000000" pitchFamily="2" charset="2"/>
              <a:buChar char="§"/>
            </a:pPr>
            <a:r>
              <a:rPr lang="en-US" sz="2400" b="0" i="0" dirty="0">
                <a:solidFill>
                  <a:schemeClr val="tx1"/>
                </a:solidFill>
                <a:effectLst/>
                <a:latin typeface="Times New Roman" panose="02020603050405020304" pitchFamily="18" charset="0"/>
                <a:cs typeface="Times New Roman" panose="02020603050405020304" pitchFamily="18" charset="0"/>
              </a:rPr>
              <a:t>Two property owners on a mountainside negotiate a compensation for the damage caused by water runoff from the higher land to the lower land.</a:t>
            </a:r>
          </a:p>
          <a:p>
            <a:pPr marL="457200" indent="-457200" algn="l">
              <a:buFont typeface="Wingdings" panose="05000000000000000000" pitchFamily="2" charset="2"/>
              <a:buChar char="§"/>
            </a:pPr>
            <a:r>
              <a:rPr lang="en-US" sz="2400" b="0" i="0" dirty="0">
                <a:solidFill>
                  <a:schemeClr val="tx1"/>
                </a:solidFill>
                <a:effectLst/>
                <a:latin typeface="Times New Roman" panose="02020603050405020304" pitchFamily="18" charset="0"/>
                <a:cs typeface="Times New Roman" panose="02020603050405020304" pitchFamily="18" charset="0"/>
              </a:rPr>
              <a:t>Two neighbors with adjacent properties agree on a payment for the benefit of planting pear trees that provide shade and fruit to both parties.</a:t>
            </a:r>
          </a:p>
        </p:txBody>
      </p:sp>
      <p:sp>
        <p:nvSpPr>
          <p:cNvPr id="6" name="TextBox 5">
            <a:extLst>
              <a:ext uri="{FF2B5EF4-FFF2-40B4-BE49-F238E27FC236}">
                <a16:creationId xmlns:a16="http://schemas.microsoft.com/office/drawing/2014/main" id="{75BB64E3-2C2F-C44F-5CD9-A88E2FB776AA}"/>
              </a:ext>
            </a:extLst>
          </p:cNvPr>
          <p:cNvSpPr txBox="1"/>
          <p:nvPr/>
        </p:nvSpPr>
        <p:spPr>
          <a:xfrm>
            <a:off x="1407695" y="1189640"/>
            <a:ext cx="9372600" cy="584775"/>
          </a:xfrm>
          <a:prstGeom prst="rect">
            <a:avLst/>
          </a:prstGeom>
          <a:noFill/>
        </p:spPr>
        <p:txBody>
          <a:bodyPr wrap="square" rtlCol="0">
            <a:spAutoFit/>
          </a:bodyPr>
          <a:lstStyle/>
          <a:p>
            <a:pPr algn="ctr"/>
            <a:r>
              <a:rPr kumimoji="0" lang="en-US" sz="3200" b="1" i="0" u="none" strike="noStrike" kern="0" cap="none" spc="0" normalizeH="0" baseline="0" noProof="0" dirty="0">
                <a:ln>
                  <a:noFill/>
                </a:ln>
                <a:solidFill>
                  <a:schemeClr val="accent6">
                    <a:lumMod val="50000"/>
                  </a:schemeClr>
                </a:solidFill>
                <a:effectLst/>
                <a:uLnTx/>
                <a:uFillTx/>
                <a:latin typeface="Times New Roman" panose="02020603050405020304" pitchFamily="18" charset="0"/>
                <a:ea typeface="Open Sans"/>
                <a:cs typeface="Times New Roman" panose="02020603050405020304" pitchFamily="18" charset="0"/>
                <a:sym typeface="Open Sans"/>
              </a:rPr>
              <a:t>COASIAN SOLUTION TO EXTERNALITIES</a:t>
            </a:r>
            <a:endParaRPr lang="en-US" sz="3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80128E7-A6CE-8345-03B3-E118A84E4506}"/>
              </a:ext>
            </a:extLst>
          </p:cNvPr>
          <p:cNvSpPr txBox="1"/>
          <p:nvPr/>
        </p:nvSpPr>
        <p:spPr>
          <a:xfrm>
            <a:off x="27764" y="1985682"/>
            <a:ext cx="12192000" cy="1692771"/>
          </a:xfrm>
          <a:prstGeom prst="rect">
            <a:avLst/>
          </a:prstGeom>
          <a:noFill/>
        </p:spPr>
        <p:txBody>
          <a:bodyPr wrap="square">
            <a:spAutoFit/>
          </a:bodyPr>
          <a:lstStyle/>
          <a:p>
            <a:pPr marL="457200" lvl="5">
              <a:buFont typeface="+mj-lt"/>
              <a:buAutoNum type="romanLcPeriod"/>
              <a:tabLst>
                <a:tab pos="685800" algn="l"/>
              </a:tabLst>
            </a:pPr>
            <a:r>
              <a:rPr lang="en-US" sz="2600" dirty="0">
                <a:effectLst/>
                <a:latin typeface="Times New Roman" panose="02020603050405020304" pitchFamily="18" charset="0"/>
                <a:ea typeface="Times New Roman" panose="02020603050405020304" pitchFamily="18" charset="0"/>
              </a:rPr>
              <a:t> 	clearly and fully define property rights.</a:t>
            </a:r>
          </a:p>
          <a:p>
            <a:pPr marL="457200" marR="0" lvl="3">
              <a:spcBef>
                <a:spcPts val="0"/>
              </a:spcBef>
              <a:spcAft>
                <a:spcPts val="0"/>
              </a:spcAft>
              <a:buFont typeface="+mj-lt"/>
              <a:buAutoNum type="romanLcPeriod"/>
              <a:tabLst>
                <a:tab pos="685800" algn="l"/>
              </a:tabLst>
            </a:pPr>
            <a:r>
              <a:rPr lang="en-US" sz="2600" dirty="0">
                <a:effectLst/>
                <a:latin typeface="Times New Roman" panose="02020603050405020304" pitchFamily="18" charset="0"/>
                <a:ea typeface="Times New Roman" panose="02020603050405020304" pitchFamily="18" charset="0"/>
              </a:rPr>
              <a:t> 	individuals must pay compensation if they infringe upon the property rights of 			others.</a:t>
            </a:r>
          </a:p>
          <a:p>
            <a:pPr marL="457200" marR="0" lvl="3">
              <a:spcBef>
                <a:spcPts val="0"/>
              </a:spcBef>
              <a:spcAft>
                <a:spcPts val="0"/>
              </a:spcAft>
              <a:buFont typeface="+mj-lt"/>
              <a:buAutoNum type="romanLcPeriod"/>
              <a:tabLst>
                <a:tab pos="685800" algn="l"/>
              </a:tabLst>
            </a:pPr>
            <a:r>
              <a:rPr lang="en-US" sz="2600" dirty="0">
                <a:effectLst/>
                <a:latin typeface="Times New Roman" panose="02020603050405020304" pitchFamily="18" charset="0"/>
                <a:ea typeface="Times New Roman" panose="02020603050405020304" pitchFamily="18" charset="0"/>
              </a:rPr>
              <a:t> 	allow parties to negotiate with one another to reach an efficient outcome. </a:t>
            </a:r>
          </a:p>
        </p:txBody>
      </p:sp>
      <p:cxnSp>
        <p:nvCxnSpPr>
          <p:cNvPr id="9" name="Google Shape;1042;p107">
            <a:extLst>
              <a:ext uri="{FF2B5EF4-FFF2-40B4-BE49-F238E27FC236}">
                <a16:creationId xmlns:a16="http://schemas.microsoft.com/office/drawing/2014/main" id="{605F87EA-CE73-7DB4-739F-DD84B84BC8B1}"/>
              </a:ext>
            </a:extLst>
          </p:cNvPr>
          <p:cNvCxnSpPr/>
          <p:nvPr/>
        </p:nvCxnSpPr>
        <p:spPr>
          <a:xfrm>
            <a:off x="3969395" y="1831692"/>
            <a:ext cx="4249200" cy="0"/>
          </a:xfrm>
          <a:prstGeom prst="straightConnector1">
            <a:avLst/>
          </a:prstGeom>
          <a:noFill/>
          <a:ln w="28575" cap="flat" cmpd="sng">
            <a:solidFill>
              <a:srgbClr val="0C363C"/>
            </a:solidFill>
            <a:prstDash val="solid"/>
            <a:miter lim="800000"/>
            <a:headEnd type="none" w="sm" len="sm"/>
            <a:tailEnd type="none" w="sm" len="sm"/>
          </a:ln>
        </p:spPr>
      </p:cxnSp>
    </p:spTree>
    <p:extLst>
      <p:ext uri="{BB962C8B-B14F-4D97-AF65-F5344CB8AC3E}">
        <p14:creationId xmlns:p14="http://schemas.microsoft.com/office/powerpoint/2010/main" val="800192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Connector 8"/>
          <p:cNvSpPr/>
          <p:nvPr/>
        </p:nvSpPr>
        <p:spPr>
          <a:xfrm>
            <a:off x="192505" y="5030239"/>
            <a:ext cx="467329" cy="474131"/>
          </a:xfrm>
          <a:prstGeom prst="flowChartConnector">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 name="Rectangle 3"/>
          <p:cNvSpPr/>
          <p:nvPr/>
        </p:nvSpPr>
        <p:spPr>
          <a:xfrm>
            <a:off x="192505" y="747962"/>
            <a:ext cx="12192000" cy="1107996"/>
          </a:xfrm>
          <a:prstGeom prst="rect">
            <a:avLst/>
          </a:prstGeom>
        </p:spPr>
        <p:txBody>
          <a:bodyPr wrap="square">
            <a:spAutoFit/>
          </a:bodyPr>
          <a:lstStyle/>
          <a:p>
            <a:r>
              <a:rPr lang="en-US" sz="2400" b="1" i="1" dirty="0">
                <a:latin typeface="Times New Roman" panose="02020603050405020304" pitchFamily="18" charset="0"/>
                <a:ea typeface="Times New Roman" panose="02020603050405020304" pitchFamily="18" charset="0"/>
                <a:cs typeface="Times New Roman" panose="02020603050405020304" pitchFamily="18" charset="0"/>
              </a:rPr>
              <a:t>Consider a good with Marginal Private Benefits, Marginal Private Costs, Marginal Social Benefits, and Marginal Social Costs as illustrated below</a:t>
            </a:r>
            <a:r>
              <a:rPr lang="en-US" sz="2800" b="1" i="1"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rotWithShape="1">
          <a:blip r:embed="rId2"/>
          <a:srcRect l="1367" t="7863" r="1818" b="6428"/>
          <a:stretch/>
        </p:blipFill>
        <p:spPr>
          <a:xfrm>
            <a:off x="4892940" y="2030506"/>
            <a:ext cx="7190305" cy="3138259"/>
          </a:xfrm>
          <a:prstGeom prst="rect">
            <a:avLst/>
          </a:prstGeom>
        </p:spPr>
      </p:pic>
      <p:sp>
        <p:nvSpPr>
          <p:cNvPr id="6" name="Rectangle 5"/>
          <p:cNvSpPr/>
          <p:nvPr/>
        </p:nvSpPr>
        <p:spPr>
          <a:xfrm>
            <a:off x="192505" y="1590695"/>
            <a:ext cx="4457883" cy="4401205"/>
          </a:xfrm>
          <a:prstGeom prst="rect">
            <a:avLst/>
          </a:prstGeom>
        </p:spPr>
        <p:txBody>
          <a:bodyPr wrap="square">
            <a:spAutoFit/>
          </a:bodyPr>
          <a:lstStyle/>
          <a:p>
            <a:pPr marR="0" defTabSz="114300">
              <a:spcBef>
                <a:spcPts val="0"/>
              </a:spcBef>
              <a:spcAft>
                <a:spcPts val="0"/>
              </a:spcAft>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the free market outcome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without any government intervention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there would be a Deadweight-Loss equal                to _______, if production were at 410.</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pPr marL="514350" marR="0" indent="-514350">
              <a:spcBef>
                <a:spcPts val="0"/>
              </a:spcBef>
              <a:spcAft>
                <a:spcPts val="0"/>
              </a:spcAft>
              <a:buFont typeface="+mj-lt"/>
              <a:buAutoNum type="alphaUcPeriod"/>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“area </a:t>
            </a:r>
            <a:r>
              <a:rPr lang="en-US" sz="2800" i="1" dirty="0" err="1">
                <a:latin typeface="Times New Roman" panose="02020603050405020304" pitchFamily="18" charset="0"/>
                <a:ea typeface="Times New Roman" panose="02020603050405020304" pitchFamily="18" charset="0"/>
                <a:cs typeface="Times New Roman" panose="02020603050405020304" pitchFamily="18" charset="0"/>
              </a:rPr>
              <a:t>c</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pPr marL="514350" marR="0" indent="-514350">
              <a:spcBef>
                <a:spcPts val="0"/>
              </a:spcBef>
              <a:spcAft>
                <a:spcPts val="0"/>
              </a:spcAft>
              <a:buFont typeface="+mj-lt"/>
              <a:buAutoNum type="alphaUcPeriod"/>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“area </a:t>
            </a:r>
            <a:r>
              <a:rPr lang="en-US" sz="2800" i="1" dirty="0">
                <a:latin typeface="Times New Roman" panose="02020603050405020304" pitchFamily="18" charset="0"/>
                <a:ea typeface="Times New Roman" panose="02020603050405020304" pitchFamily="18" charset="0"/>
                <a:cs typeface="Times New Roman" panose="02020603050405020304" pitchFamily="18" charset="0"/>
              </a:rPr>
              <a:t>e</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pPr marL="514350" marR="0" indent="-514350">
              <a:spcBef>
                <a:spcPts val="0"/>
              </a:spcBef>
              <a:spcAft>
                <a:spcPts val="0"/>
              </a:spcAft>
              <a:buFont typeface="+mj-lt"/>
              <a:buAutoNum type="alphaUcPeriod"/>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“areas </a:t>
            </a:r>
            <a:r>
              <a:rPr lang="en-US" sz="2800" i="1" dirty="0" err="1">
                <a:latin typeface="Times New Roman" panose="02020603050405020304" pitchFamily="18" charset="0"/>
                <a:ea typeface="Times New Roman" panose="02020603050405020304" pitchFamily="18" charset="0"/>
                <a:cs typeface="Times New Roman" panose="02020603050405020304" pitchFamily="18" charset="0"/>
              </a:rPr>
              <a:t>a+b</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pPr marL="514350" marR="0" indent="-514350">
              <a:spcBef>
                <a:spcPts val="0"/>
              </a:spcBef>
              <a:spcAft>
                <a:spcPts val="0"/>
              </a:spcAft>
              <a:buFont typeface="+mj-lt"/>
              <a:buAutoNum type="alphaUcPeriod"/>
            </a:pPr>
            <a:r>
              <a:rPr lang="en-US" sz="2800" dirty="0">
                <a:latin typeface="Times New Roman" panose="02020603050405020304" pitchFamily="18" charset="0"/>
                <a:ea typeface="Times New Roman" panose="02020603050405020304" pitchFamily="18" charset="0"/>
                <a:cs typeface="Times New Roman" panose="02020603050405020304" pitchFamily="18" charset="0"/>
              </a:rPr>
              <a:t>“areas </a:t>
            </a:r>
            <a:r>
              <a:rPr lang="en-US" sz="2800" i="1" dirty="0" err="1">
                <a:latin typeface="Times New Roman" panose="02020603050405020304" pitchFamily="18" charset="0"/>
                <a:ea typeface="Times New Roman" panose="02020603050405020304" pitchFamily="18" charset="0"/>
                <a:cs typeface="Times New Roman" panose="02020603050405020304" pitchFamily="18" charset="0"/>
              </a:rPr>
              <a:t>a+b+c+d</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Google Shape;1143;p119"/>
          <p:cNvSpPr/>
          <p:nvPr/>
        </p:nvSpPr>
        <p:spPr>
          <a:xfrm>
            <a:off x="385514" y="109328"/>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Open Sans"/>
                <a:ea typeface="Open Sans"/>
                <a:cs typeface="Open Sans"/>
                <a:sym typeface="Open Sans"/>
              </a:rPr>
              <a:t>   MARKET FAILURES &amp; LIMITATIONS OF FREE MARKETS</a:t>
            </a:r>
            <a:endParaRPr kumimoji="0" sz="1600" b="1" i="0" u="none" strike="noStrike" kern="0" cap="none" spc="0" normalizeH="0" baseline="0" noProof="0">
              <a:ln>
                <a:noFill/>
              </a:ln>
              <a:solidFill>
                <a:srgbClr val="000000"/>
              </a:solidFill>
              <a:effectLst/>
              <a:uLnTx/>
              <a:uFillTx/>
              <a:latin typeface="Open Sans"/>
              <a:ea typeface="Open Sans"/>
              <a:cs typeface="Open Sans"/>
              <a:sym typeface="Open Sans"/>
            </a:endParaRPr>
          </a:p>
        </p:txBody>
      </p:sp>
      <p:sp>
        <p:nvSpPr>
          <p:cNvPr id="8" name="Google Shape;1144;p119"/>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1"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rPr>
              <a:t>          KENNESAW STATE UNIVERSITY  |  COLES COLLEGE OF BUSINESS</a:t>
            </a:r>
            <a:endParaRPr kumimoji="0" sz="15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427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6" name="Google Shape;354;p49"/>
          <p:cNvPicPr preferRelativeResize="0"/>
          <p:nvPr/>
        </p:nvPicPr>
        <p:blipFill rotWithShape="1">
          <a:blip r:embed="rId3">
            <a:alphaModFix/>
          </a:blip>
          <a:srcRect b="11363"/>
          <a:stretch/>
        </p:blipFill>
        <p:spPr>
          <a:xfrm>
            <a:off x="6357938" y="1336282"/>
            <a:ext cx="5146500" cy="4047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p:cNvSpPr/>
          <p:nvPr/>
        </p:nvSpPr>
        <p:spPr>
          <a:xfrm>
            <a:off x="-261938" y="2046948"/>
            <a:ext cx="6357938" cy="2308324"/>
          </a:xfrm>
          <a:prstGeom prst="rect">
            <a:avLst/>
          </a:prstGeom>
        </p:spPr>
        <p:txBody>
          <a:bodyPr wrap="square">
            <a:spAutoFit/>
          </a:bodyPr>
          <a:lstStyle/>
          <a:p>
            <a:pPr marL="288925" lvl="0" algn="ctr">
              <a:buClr>
                <a:srgbClr val="C00000"/>
              </a:buClr>
            </a:pPr>
            <a:r>
              <a:rPr lang="en-US" sz="3600" dirty="0">
                <a:latin typeface="Times New Roman" panose="02020603050405020304" pitchFamily="18" charset="0"/>
                <a:cs typeface="Times New Roman" panose="02020603050405020304" pitchFamily="18" charset="0"/>
              </a:rPr>
              <a:t>‘Agricultural’ market comes comes closest to a perfectly                           perfectly competitive                            market</a:t>
            </a:r>
            <a:r>
              <a:rPr lang="en-US" sz="3600" dirty="0"/>
              <a:t>.</a:t>
            </a:r>
          </a:p>
        </p:txBody>
      </p:sp>
      <p:sp>
        <p:nvSpPr>
          <p:cNvPr id="5" name="Google Shape;527;p69">
            <a:extLst>
              <a:ext uri="{FF2B5EF4-FFF2-40B4-BE49-F238E27FC236}">
                <a16:creationId xmlns:a16="http://schemas.microsoft.com/office/drawing/2014/main" id="{201166E3-CB0A-810A-68A7-2D1A8EF15F7D}"/>
              </a:ext>
            </a:extLst>
          </p:cNvPr>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7" name="Google Shape;528;p69">
            <a:extLst>
              <a:ext uri="{FF2B5EF4-FFF2-40B4-BE49-F238E27FC236}">
                <a16:creationId xmlns:a16="http://schemas.microsoft.com/office/drawing/2014/main" id="{2DD7DD21-EA2E-BEA2-C703-3D6001E1295F}"/>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 Lame-Ass Offer - Erin Brockovich (6/10) Movie CLIP (2000) HD">
            <a:hlinkClick r:id="" action="ppaction://media"/>
            <a:extLst>
              <a:ext uri="{FF2B5EF4-FFF2-40B4-BE49-F238E27FC236}">
                <a16:creationId xmlns:a16="http://schemas.microsoft.com/office/drawing/2014/main" id="{F2E39746-9DCB-15F6-575C-B1F3B929A32E}"/>
              </a:ext>
            </a:extLst>
          </p:cNvPr>
          <p:cNvPicPr>
            <a:picLocks noRot="1" noChangeAspect="1"/>
          </p:cNvPicPr>
          <p:nvPr>
            <a:videoFile r:link="rId1"/>
          </p:nvPr>
        </p:nvPicPr>
        <p:blipFill rotWithShape="1">
          <a:blip r:embed="rId3"/>
          <a:srcRect l="4431" t="2601"/>
          <a:stretch/>
        </p:blipFill>
        <p:spPr>
          <a:xfrm>
            <a:off x="5128054" y="1615936"/>
            <a:ext cx="6934366" cy="3992891"/>
          </a:xfrm>
          <a:prstGeom prst="rect">
            <a:avLst/>
          </a:prstGeom>
        </p:spPr>
      </p:pic>
      <p:sp>
        <p:nvSpPr>
          <p:cNvPr id="5" name="TextBox 4">
            <a:extLst>
              <a:ext uri="{FF2B5EF4-FFF2-40B4-BE49-F238E27FC236}">
                <a16:creationId xmlns:a16="http://schemas.microsoft.com/office/drawing/2014/main" id="{D5FB638B-EF4F-B76E-99BB-9ACBF2A1F240}"/>
              </a:ext>
            </a:extLst>
          </p:cNvPr>
          <p:cNvSpPr txBox="1"/>
          <p:nvPr/>
        </p:nvSpPr>
        <p:spPr>
          <a:xfrm>
            <a:off x="6096000" y="5804310"/>
            <a:ext cx="6232809" cy="477054"/>
          </a:xfrm>
          <a:prstGeom prst="rect">
            <a:avLst/>
          </a:prstGeom>
          <a:noFill/>
        </p:spPr>
        <p:txBody>
          <a:bodyPr wrap="square" rtlCol="0">
            <a:spAutoFit/>
          </a:bodyPr>
          <a:lstStyle/>
          <a:p>
            <a:r>
              <a:rPr lang="en-US" sz="2500" b="1" dirty="0">
                <a:solidFill>
                  <a:srgbClr val="293E1A"/>
                </a:solidFill>
                <a:latin typeface="Times New Roman" panose="02020603050405020304" pitchFamily="18" charset="0"/>
                <a:cs typeface="Times New Roman" panose="02020603050405020304" pitchFamily="18" charset="0"/>
              </a:rPr>
              <a:t>ERIN BROCKOVICH -</a:t>
            </a:r>
            <a:r>
              <a:rPr lang="en-US" sz="2500" dirty="0">
                <a:solidFill>
                  <a:srgbClr val="293E1A"/>
                </a:solidFill>
                <a:latin typeface="Times New Roman" panose="02020603050405020304" pitchFamily="18" charset="0"/>
                <a:cs typeface="Times New Roman" panose="02020603050405020304" pitchFamily="18" charset="0"/>
              </a:rPr>
              <a:t>A Lame-Ass Offer </a:t>
            </a:r>
          </a:p>
        </p:txBody>
      </p:sp>
      <p:sp>
        <p:nvSpPr>
          <p:cNvPr id="6" name="TextBox 5">
            <a:extLst>
              <a:ext uri="{FF2B5EF4-FFF2-40B4-BE49-F238E27FC236}">
                <a16:creationId xmlns:a16="http://schemas.microsoft.com/office/drawing/2014/main" id="{19E2D2D2-ABB0-8265-F158-B98EA78B67C8}"/>
              </a:ext>
            </a:extLst>
          </p:cNvPr>
          <p:cNvSpPr txBox="1"/>
          <p:nvPr/>
        </p:nvSpPr>
        <p:spPr>
          <a:xfrm>
            <a:off x="0" y="5701185"/>
            <a:ext cx="4836814" cy="954107"/>
          </a:xfrm>
          <a:prstGeom prst="rect">
            <a:avLst/>
          </a:prstGeom>
          <a:noFill/>
        </p:spPr>
        <p:txBody>
          <a:bodyPr wrap="square" rtlCol="0">
            <a:spAutoFit/>
          </a:bodyPr>
          <a:lstStyle/>
          <a:p>
            <a:pPr algn="r"/>
            <a:r>
              <a:rPr lang="en-US" sz="2800" b="1" dirty="0">
                <a:latin typeface="Times New Roman" panose="02020603050405020304" pitchFamily="18" charset="0"/>
                <a:cs typeface="Times New Roman" panose="02020603050405020304" pitchFamily="18" charset="0"/>
              </a:rPr>
              <a:t>What type of externality are             we experiencing is this clip?</a:t>
            </a:r>
          </a:p>
        </p:txBody>
      </p:sp>
      <p:sp>
        <p:nvSpPr>
          <p:cNvPr id="7" name="TextBox 6">
            <a:extLst>
              <a:ext uri="{FF2B5EF4-FFF2-40B4-BE49-F238E27FC236}">
                <a16:creationId xmlns:a16="http://schemas.microsoft.com/office/drawing/2014/main" id="{6B51865D-2BE9-1323-0A24-3A263565E714}"/>
              </a:ext>
            </a:extLst>
          </p:cNvPr>
          <p:cNvSpPr txBox="1"/>
          <p:nvPr/>
        </p:nvSpPr>
        <p:spPr>
          <a:xfrm>
            <a:off x="43805" y="-85015"/>
            <a:ext cx="12285004" cy="5478423"/>
          </a:xfrm>
          <a:prstGeom prst="rect">
            <a:avLst/>
          </a:prstGeom>
          <a:noFill/>
        </p:spPr>
        <p:txBody>
          <a:bodyPr wrap="square">
            <a:spAutoFit/>
          </a:bodyPr>
          <a:lstStyle/>
          <a:p>
            <a:r>
              <a:rPr lang="en-US" sz="2500" dirty="0">
                <a:latin typeface="Times New Roman" panose="02020603050405020304" pitchFamily="18" charset="0"/>
                <a:cs typeface="Times New Roman" panose="02020603050405020304" pitchFamily="18" charset="0"/>
              </a:rPr>
              <a:t>Brockovich, a single mother with no formal education, few prospects for employment, and down on her luck, gets a job as a file clerk for a small law firm. </a:t>
            </a:r>
          </a:p>
          <a:p>
            <a:r>
              <a:rPr lang="en-US" sz="2500" dirty="0">
                <a:latin typeface="Times New Roman" panose="02020603050405020304" pitchFamily="18" charset="0"/>
                <a:cs typeface="Times New Roman" panose="02020603050405020304" pitchFamily="18" charset="0"/>
              </a:rPr>
              <a:t>Spurred on by her efforts at uncovering the truth, the law firm she works for becomes involved in one of the largest class action lawsuits in history, resulting in a settlement of over 300 million dollars!</a:t>
            </a:r>
          </a:p>
          <a:p>
            <a:r>
              <a:rPr lang="en-US" sz="2500" dirty="0">
                <a:latin typeface="Times New Roman" panose="02020603050405020304" pitchFamily="18" charset="0"/>
                <a:cs typeface="Times New Roman" panose="02020603050405020304" pitchFamily="18" charset="0"/>
              </a:rPr>
              <a:t>Ed </a:t>
            </a:r>
            <a:r>
              <a:rPr lang="en-US" sz="2500" dirty="0" err="1">
                <a:latin typeface="Times New Roman" panose="02020603050405020304" pitchFamily="18" charset="0"/>
                <a:cs typeface="Times New Roman" panose="02020603050405020304" pitchFamily="18" charset="0"/>
              </a:rPr>
              <a:t>Masry</a:t>
            </a:r>
            <a:r>
              <a:rPr lang="en-US" sz="2500" dirty="0">
                <a:latin typeface="Times New Roman" panose="02020603050405020304" pitchFamily="18" charset="0"/>
                <a:cs typeface="Times New Roman" panose="02020603050405020304" pitchFamily="18" charset="0"/>
              </a:rPr>
              <a:t> (Albert Finney) and Erin  </a:t>
            </a:r>
          </a:p>
          <a:p>
            <a:r>
              <a:rPr lang="en-US" sz="2500" dirty="0">
                <a:latin typeface="Times New Roman" panose="02020603050405020304" pitchFamily="18" charset="0"/>
                <a:cs typeface="Times New Roman" panose="02020603050405020304" pitchFamily="18" charset="0"/>
              </a:rPr>
              <a:t>Brockovich meet with a representative </a:t>
            </a:r>
          </a:p>
          <a:p>
            <a:r>
              <a:rPr lang="en-US" sz="2500" dirty="0">
                <a:latin typeface="Times New Roman" panose="02020603050405020304" pitchFamily="18" charset="0"/>
                <a:cs typeface="Times New Roman" panose="02020603050405020304" pitchFamily="18" charset="0"/>
              </a:rPr>
              <a:t>of Pacific Gas &amp; Electric to discuss a                              </a:t>
            </a:r>
          </a:p>
          <a:p>
            <a:r>
              <a:rPr lang="en-US" sz="2500" dirty="0">
                <a:latin typeface="Times New Roman" panose="02020603050405020304" pitchFamily="18" charset="0"/>
                <a:cs typeface="Times New Roman" panose="02020603050405020304" pitchFamily="18" charset="0"/>
              </a:rPr>
              <a:t>settlement offer from the firm. </a:t>
            </a:r>
          </a:p>
          <a:p>
            <a:r>
              <a:rPr lang="en-US" sz="2500" dirty="0">
                <a:latin typeface="Times New Roman" panose="02020603050405020304" pitchFamily="18" charset="0"/>
                <a:cs typeface="Times New Roman" panose="02020603050405020304" pitchFamily="18" charset="0"/>
              </a:rPr>
              <a:t>The Co. offer compensates the  </a:t>
            </a:r>
          </a:p>
          <a:p>
            <a:r>
              <a:rPr lang="en-US" sz="2500" dirty="0">
                <a:latin typeface="Times New Roman" panose="02020603050405020304" pitchFamily="18" charset="0"/>
                <a:cs typeface="Times New Roman" panose="02020603050405020304" pitchFamily="18" charset="0"/>
              </a:rPr>
              <a:t>claimants for the value of the land                                                                              </a:t>
            </a:r>
          </a:p>
          <a:p>
            <a:r>
              <a:rPr lang="en-US" sz="2500" dirty="0">
                <a:latin typeface="Times New Roman" panose="02020603050405020304" pitchFamily="18" charset="0"/>
                <a:cs typeface="Times New Roman" panose="02020603050405020304" pitchFamily="18" charset="0"/>
              </a:rPr>
              <a:t>they own, but no compensation is                                                                                    offered for medical damages because                                                                                          of toxic poisoning. </a:t>
            </a:r>
          </a:p>
        </p:txBody>
      </p:sp>
      <p:sp>
        <p:nvSpPr>
          <p:cNvPr id="3" name="TextBox 2">
            <a:extLst>
              <a:ext uri="{FF2B5EF4-FFF2-40B4-BE49-F238E27FC236}">
                <a16:creationId xmlns:a16="http://schemas.microsoft.com/office/drawing/2014/main" id="{D7C70C00-2248-95F7-118B-753E564FFFDB}"/>
              </a:ext>
            </a:extLst>
          </p:cNvPr>
          <p:cNvSpPr txBox="1"/>
          <p:nvPr/>
        </p:nvSpPr>
        <p:spPr>
          <a:xfrm>
            <a:off x="5881438" y="6281364"/>
            <a:ext cx="6310562" cy="307777"/>
          </a:xfrm>
          <a:prstGeom prst="rect">
            <a:avLst/>
          </a:prstGeom>
          <a:noFill/>
        </p:spPr>
        <p:txBody>
          <a:bodyPr wrap="square">
            <a:spAutoFit/>
          </a:bodyPr>
          <a:lstStyle/>
          <a:p>
            <a:pPr algn="ctr"/>
            <a:r>
              <a:rPr lang="en-US" sz="1400" dirty="0">
                <a:solidFill>
                  <a:srgbClr val="293E1A"/>
                </a:solidFill>
                <a:latin typeface="Times New Roman" panose="02020603050405020304" pitchFamily="18" charset="0"/>
                <a:cs typeface="Times New Roman" panose="02020603050405020304" pitchFamily="18" charset="0"/>
              </a:rPr>
              <a:t>(Video has Closed Captioned (CC) availability)</a:t>
            </a:r>
            <a:endParaRPr lang="en-US" sz="1400" i="0" dirty="0">
              <a:solidFill>
                <a:srgbClr val="293E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423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20"/>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1150" name="Google Shape;1150;p120"/>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dirty="0">
                <a:solidFill>
                  <a:schemeClr val="lt1"/>
                </a:solidFill>
                <a:latin typeface="Open Sans SemiBold"/>
                <a:ea typeface="Open Sans SemiBold"/>
                <a:cs typeface="Open Sans SemiBold"/>
                <a:sym typeface="Open Sans SemiBold"/>
              </a:rPr>
              <a:t>          KENNESAW STATE UNIVERSITY  |  COLES COLLEGE OF BUSINESS</a:t>
            </a:r>
            <a:endParaRPr sz="1500" dirty="0"/>
          </a:p>
        </p:txBody>
      </p:sp>
      <p:sp>
        <p:nvSpPr>
          <p:cNvPr id="1151" name="Google Shape;1151;p120"/>
          <p:cNvSpPr txBox="1"/>
          <p:nvPr/>
        </p:nvSpPr>
        <p:spPr>
          <a:xfrm>
            <a:off x="968624" y="889753"/>
            <a:ext cx="10641850" cy="2019000"/>
          </a:xfrm>
          <a:prstGeom prst="rect">
            <a:avLst/>
          </a:prstGeom>
          <a:noFill/>
          <a:ln>
            <a:noFill/>
          </a:ln>
        </p:spPr>
        <p:txBody>
          <a:bodyPr spcFirstLastPara="1" wrap="square" lIns="91425" tIns="45700" rIns="91425" bIns="45700" anchor="t" anchorCtr="0">
            <a:noAutofit/>
          </a:bodyPr>
          <a:lstStyle/>
          <a:p>
            <a:pPr algn="ctr"/>
            <a:r>
              <a:rPr lang="en-US" sz="40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5. </a:t>
            </a:r>
            <a:r>
              <a:rPr lang="en-US" sz="3600" b="1" dirty="0">
                <a:solidFill>
                  <a:srgbClr val="00262C"/>
                </a:solidFill>
                <a:latin typeface="Times New Roman" panose="02020603050405020304" pitchFamily="18" charset="0"/>
                <a:ea typeface="Open Sans ExtraBold"/>
                <a:cs typeface="Times New Roman" panose="02020603050405020304" pitchFamily="18" charset="0"/>
                <a:sym typeface="Open Sans ExtraBold"/>
              </a:rPr>
              <a:t>Asymmetric/Unequal Information                                          </a:t>
            </a:r>
          </a:p>
          <a:p>
            <a:pPr algn="ctr"/>
            <a:r>
              <a:rPr lang="en-US" sz="2400" dirty="0">
                <a:latin typeface="Times New Roman" panose="02020603050405020304" pitchFamily="18" charset="0"/>
                <a:cs typeface="Times New Roman" panose="02020603050405020304" pitchFamily="18" charset="0"/>
              </a:rPr>
              <a:t>(leads to Adverse Selection)</a:t>
            </a:r>
          </a:p>
          <a:p>
            <a:pPr marL="0" marR="0" lvl="0" indent="0" rtl="0">
              <a:spcBef>
                <a:spcPts val="0"/>
              </a:spcBef>
              <a:spcAft>
                <a:spcPts val="0"/>
              </a:spcAft>
              <a:buNone/>
            </a:pPr>
            <a:endParaRPr sz="3600" dirty="0">
              <a:solidFill>
                <a:srgbClr val="00262C"/>
              </a:solidFill>
              <a:latin typeface="Times New Roman" panose="02020603050405020304" pitchFamily="18" charset="0"/>
              <a:cs typeface="Times New Roman" panose="02020603050405020304" pitchFamily="18" charset="0"/>
            </a:endParaRPr>
          </a:p>
        </p:txBody>
      </p:sp>
      <p:sp>
        <p:nvSpPr>
          <p:cNvPr id="1152" name="Google Shape;1152;p120"/>
          <p:cNvSpPr txBox="1"/>
          <p:nvPr/>
        </p:nvSpPr>
        <p:spPr>
          <a:xfrm>
            <a:off x="0" y="2080926"/>
            <a:ext cx="12192000" cy="2140800"/>
          </a:xfrm>
          <a:prstGeom prst="rect">
            <a:avLst/>
          </a:prstGeom>
          <a:noFill/>
          <a:ln>
            <a:noFill/>
          </a:ln>
        </p:spPr>
        <p:txBody>
          <a:bodyPr spcFirstLastPara="1" wrap="square" lIns="91425" tIns="45700" rIns="91425" bIns="45700" anchor="t" anchorCtr="0">
            <a:noAutofit/>
          </a:bodyPr>
          <a:lstStyle/>
          <a:p>
            <a:pPr lvl="0" algn="ctr">
              <a:lnSpc>
                <a:spcPct val="115000"/>
              </a:lnSpc>
            </a:pPr>
            <a:r>
              <a:rPr lang="en-US" b="1" dirty="0"/>
              <a:t> </a:t>
            </a:r>
          </a:p>
          <a:p>
            <a:pPr lvl="0" algn="ctr">
              <a:lnSpc>
                <a:spcPct val="115000"/>
              </a:lnSpc>
            </a:pPr>
            <a:r>
              <a:rPr lang="en-US" sz="3500" dirty="0">
                <a:latin typeface="Times New Roman" panose="02020603050405020304" pitchFamily="18" charset="0"/>
                <a:cs typeface="Times New Roman" panose="02020603050405020304" pitchFamily="18" charset="0"/>
              </a:rPr>
              <a:t>Types of decisions regarding transactions where a party                     is well informed compared to another.</a:t>
            </a:r>
          </a:p>
          <a:p>
            <a:pPr lvl="0" algn="ctr">
              <a:lnSpc>
                <a:spcPct val="115000"/>
              </a:lnSpc>
            </a:pPr>
            <a:r>
              <a:rPr lang="en-US" sz="3500"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lvl="0" algn="ctr">
              <a:lnSpc>
                <a:spcPct val="115000"/>
              </a:lnSpc>
            </a:pPr>
            <a:r>
              <a:rPr lang="en-US" sz="2800" dirty="0">
                <a:latin typeface="Times New Roman" panose="02020603050405020304" pitchFamily="18" charset="0"/>
                <a:cs typeface="Times New Roman" panose="02020603050405020304" pitchFamily="18" charset="0"/>
              </a:rPr>
              <a:t>E.g., Real estate market: It is the previous homeowner &amp; the real estate agent                    who knows the most about the house/property in question.</a:t>
            </a:r>
            <a:r>
              <a:rPr lang="en-US" dirty="0"/>
              <a:t>.</a:t>
            </a:r>
            <a:endParaRPr lang="en-US" sz="36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21"/>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1160" name="Google Shape;1160;p121"/>
          <p:cNvSpPr txBox="1"/>
          <p:nvPr/>
        </p:nvSpPr>
        <p:spPr>
          <a:xfrm>
            <a:off x="329986" y="886453"/>
            <a:ext cx="11476500" cy="14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rgbClr val="00262C"/>
                </a:solidFill>
                <a:latin typeface="Times New Roman" panose="02020603050405020304" pitchFamily="18" charset="0"/>
                <a:ea typeface="Open Sans"/>
                <a:cs typeface="Times New Roman" panose="02020603050405020304" pitchFamily="18" charset="0"/>
                <a:sym typeface="Open Sans"/>
              </a:rPr>
              <a:t>IF PARTIES ARE NOT WELL INFORMED, IS                            THERE A ROLE FOR GOVERNMENT?</a:t>
            </a:r>
            <a:endParaRPr sz="3200" b="1" dirty="0">
              <a:solidFill>
                <a:srgbClr val="00262C"/>
              </a:solidFill>
              <a:latin typeface="Times New Roman" panose="02020603050405020304" pitchFamily="18" charset="0"/>
              <a:ea typeface="Open Sans"/>
              <a:cs typeface="Times New Roman" panose="02020603050405020304" pitchFamily="18" charset="0"/>
              <a:sym typeface="Open Sans"/>
            </a:endParaRPr>
          </a:p>
        </p:txBody>
      </p:sp>
      <p:pic>
        <p:nvPicPr>
          <p:cNvPr id="1163" name="Google Shape;1163;p121"/>
          <p:cNvPicPr preferRelativeResize="0"/>
          <p:nvPr/>
        </p:nvPicPr>
        <p:blipFill>
          <a:blip r:embed="rId3">
            <a:alphaModFix/>
          </a:blip>
          <a:stretch>
            <a:fillRect/>
          </a:stretch>
        </p:blipFill>
        <p:spPr>
          <a:xfrm>
            <a:off x="4308313" y="3068887"/>
            <a:ext cx="3393796" cy="2153925"/>
          </a:xfrm>
          <a:prstGeom prst="rect">
            <a:avLst/>
          </a:prstGeom>
          <a:noFill/>
          <a:ln>
            <a:noFill/>
          </a:ln>
        </p:spPr>
      </p:pic>
      <p:pic>
        <p:nvPicPr>
          <p:cNvPr id="1164" name="Google Shape;1164;p121"/>
          <p:cNvPicPr preferRelativeResize="0"/>
          <p:nvPr/>
        </p:nvPicPr>
        <p:blipFill>
          <a:blip r:embed="rId4">
            <a:alphaModFix/>
          </a:blip>
          <a:stretch>
            <a:fillRect/>
          </a:stretch>
        </p:blipFill>
        <p:spPr>
          <a:xfrm>
            <a:off x="385514" y="3068887"/>
            <a:ext cx="3393795" cy="2098357"/>
          </a:xfrm>
          <a:prstGeom prst="rect">
            <a:avLst/>
          </a:prstGeom>
          <a:noFill/>
          <a:ln>
            <a:noFill/>
          </a:ln>
        </p:spPr>
      </p:pic>
      <p:sp>
        <p:nvSpPr>
          <p:cNvPr id="9" name="Rectangle 8"/>
          <p:cNvSpPr/>
          <p:nvPr/>
        </p:nvSpPr>
        <p:spPr>
          <a:xfrm>
            <a:off x="166255" y="2097281"/>
            <a:ext cx="12025745" cy="830997"/>
          </a:xfrm>
          <a:prstGeom prst="rect">
            <a:avLst/>
          </a:prstGeom>
        </p:spPr>
        <p:txBody>
          <a:bodyPr wrap="square">
            <a:spAutoFit/>
          </a:bodyPr>
          <a:lstStyle/>
          <a:p>
            <a:pPr lvl="0" algn="ctr"/>
            <a:r>
              <a:rPr lang="en-US" sz="2400" dirty="0">
                <a:latin typeface="Times New Roman" panose="02020603050405020304" pitchFamily="18" charset="0"/>
                <a:cs typeface="Times New Roman" panose="02020603050405020304" pitchFamily="18" charset="0"/>
              </a:rPr>
              <a:t>Yes,  its justified. If consumers must incur substantial costs to                                                            become more informed about product quality.”</a:t>
            </a:r>
          </a:p>
        </p:txBody>
      </p:sp>
      <p:sp>
        <p:nvSpPr>
          <p:cNvPr id="10" name="Google Shape;1170;p122">
            <a:extLst>
              <a:ext uri="{FF2B5EF4-FFF2-40B4-BE49-F238E27FC236}">
                <a16:creationId xmlns:a16="http://schemas.microsoft.com/office/drawing/2014/main" id="{26526A67-2C62-A777-A53F-C70010941430}"/>
              </a:ext>
            </a:extLst>
          </p:cNvPr>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 name="TextBox 2">
            <a:extLst>
              <a:ext uri="{FF2B5EF4-FFF2-40B4-BE49-F238E27FC236}">
                <a16:creationId xmlns:a16="http://schemas.microsoft.com/office/drawing/2014/main" id="{1A35F322-EB50-4774-E136-D100808D72B3}"/>
              </a:ext>
            </a:extLst>
          </p:cNvPr>
          <p:cNvSpPr txBox="1"/>
          <p:nvPr/>
        </p:nvSpPr>
        <p:spPr>
          <a:xfrm>
            <a:off x="3278606" y="5453467"/>
            <a:ext cx="6749716" cy="307777"/>
          </a:xfrm>
          <a:prstGeom prst="rect">
            <a:avLst/>
          </a:prstGeom>
          <a:noFill/>
        </p:spPr>
        <p:txBody>
          <a:bodyPr wrap="square">
            <a:spAutoFit/>
          </a:bodyPr>
          <a:lstStyle/>
          <a:p>
            <a:r>
              <a:rPr lang="en-US" sz="1400" b="1" dirty="0">
                <a:solidFill>
                  <a:srgbClr val="00262C"/>
                </a:solidFill>
                <a:latin typeface="Times New Roman" panose="02020603050405020304" pitchFamily="18" charset="0"/>
                <a:ea typeface="Open Sans"/>
                <a:cs typeface="Times New Roman" panose="02020603050405020304" pitchFamily="18" charset="0"/>
                <a:sym typeface="Open Sans"/>
              </a:rPr>
              <a:t>EXAMPLES OF GOVERNMENT REGULAT</a:t>
            </a:r>
            <a:r>
              <a:rPr lang="en-US" b="1" dirty="0">
                <a:solidFill>
                  <a:srgbClr val="00262C"/>
                </a:solidFill>
                <a:latin typeface="Times New Roman" panose="02020603050405020304" pitchFamily="18" charset="0"/>
                <a:ea typeface="Open Sans"/>
                <a:cs typeface="Times New Roman" panose="02020603050405020304" pitchFamily="18" charset="0"/>
                <a:sym typeface="Open Sans"/>
              </a:rPr>
              <a:t>ING </a:t>
            </a:r>
            <a:r>
              <a:rPr lang="en-US" sz="1400" b="1" dirty="0">
                <a:solidFill>
                  <a:srgbClr val="00262C"/>
                </a:solidFill>
                <a:latin typeface="Times New Roman" panose="02020603050405020304" pitchFamily="18" charset="0"/>
                <a:ea typeface="Open Sans"/>
                <a:cs typeface="Times New Roman" panose="02020603050405020304" pitchFamily="18" charset="0"/>
                <a:sym typeface="Open Sans"/>
              </a:rPr>
              <a:t>PRODUCT QUALITY?</a:t>
            </a:r>
            <a:endParaRPr lang="en-US" dirty="0"/>
          </a:p>
        </p:txBody>
      </p:sp>
      <p:pic>
        <p:nvPicPr>
          <p:cNvPr id="5" name="Picture 4">
            <a:extLst>
              <a:ext uri="{FF2B5EF4-FFF2-40B4-BE49-F238E27FC236}">
                <a16:creationId xmlns:a16="http://schemas.microsoft.com/office/drawing/2014/main" id="{4B851CD3-50A5-B223-4D98-362A19FDA79C}"/>
              </a:ext>
            </a:extLst>
          </p:cNvPr>
          <p:cNvPicPr>
            <a:picLocks noChangeAspect="1"/>
          </p:cNvPicPr>
          <p:nvPr/>
        </p:nvPicPr>
        <p:blipFill>
          <a:blip r:embed="rId5"/>
          <a:stretch>
            <a:fillRect/>
          </a:stretch>
        </p:blipFill>
        <p:spPr>
          <a:xfrm>
            <a:off x="390655" y="3068887"/>
            <a:ext cx="3388654" cy="2105840"/>
          </a:xfrm>
          <a:prstGeom prst="rect">
            <a:avLst/>
          </a:prstGeom>
        </p:spPr>
      </p:pic>
      <p:sp>
        <p:nvSpPr>
          <p:cNvPr id="7" name="TextBox 6">
            <a:extLst>
              <a:ext uri="{FF2B5EF4-FFF2-40B4-BE49-F238E27FC236}">
                <a16:creationId xmlns:a16="http://schemas.microsoft.com/office/drawing/2014/main" id="{8E83ACB6-D90D-8ED2-9D33-1AFA307FD3B2}"/>
              </a:ext>
            </a:extLst>
          </p:cNvPr>
          <p:cNvSpPr txBox="1"/>
          <p:nvPr/>
        </p:nvSpPr>
        <p:spPr>
          <a:xfrm>
            <a:off x="567091" y="4669235"/>
            <a:ext cx="1596587" cy="523220"/>
          </a:xfrm>
          <a:prstGeom prst="rect">
            <a:avLst/>
          </a:prstGeom>
          <a:noFill/>
        </p:spPr>
        <p:txBody>
          <a:bodyPr wrap="square" rtlCol="0">
            <a:spAutoFit/>
          </a:bodyPr>
          <a:lstStyle/>
          <a:p>
            <a:r>
              <a:rPr lang="en-US" sz="2800" b="1" dirty="0">
                <a:solidFill>
                  <a:srgbClr val="00B0F0"/>
                </a:solidFill>
                <a:latin typeface="Times New Roman" panose="02020603050405020304" pitchFamily="18" charset="0"/>
                <a:cs typeface="Times New Roman" panose="02020603050405020304" pitchFamily="18" charset="0"/>
              </a:rPr>
              <a:t>OSHA</a:t>
            </a:r>
          </a:p>
        </p:txBody>
      </p:sp>
      <p:sp>
        <p:nvSpPr>
          <p:cNvPr id="8" name="TextBox 7">
            <a:extLst>
              <a:ext uri="{FF2B5EF4-FFF2-40B4-BE49-F238E27FC236}">
                <a16:creationId xmlns:a16="http://schemas.microsoft.com/office/drawing/2014/main" id="{A4AE8F90-AF97-EDFD-7506-77E21F294622}"/>
              </a:ext>
            </a:extLst>
          </p:cNvPr>
          <p:cNvSpPr txBox="1"/>
          <p:nvPr/>
        </p:nvSpPr>
        <p:spPr>
          <a:xfrm>
            <a:off x="5715001" y="4767134"/>
            <a:ext cx="938463" cy="523220"/>
          </a:xfrm>
          <a:prstGeom prst="rect">
            <a:avLst/>
          </a:prstGeom>
          <a:noFill/>
        </p:spPr>
        <p:txBody>
          <a:bodyPr wrap="square" rtlCol="0">
            <a:spAutoFit/>
          </a:bodyPr>
          <a:lstStyle/>
          <a:p>
            <a:r>
              <a:rPr lang="en-US" sz="2800" b="1" dirty="0">
                <a:solidFill>
                  <a:srgbClr val="0070C0"/>
                </a:solidFill>
                <a:latin typeface="Times New Roman" panose="02020603050405020304" pitchFamily="18" charset="0"/>
                <a:cs typeface="Times New Roman" panose="02020603050405020304" pitchFamily="18" charset="0"/>
              </a:rPr>
              <a:t>FDA</a:t>
            </a:r>
          </a:p>
        </p:txBody>
      </p:sp>
      <p:pic>
        <p:nvPicPr>
          <p:cNvPr id="12" name="Picture 11">
            <a:extLst>
              <a:ext uri="{FF2B5EF4-FFF2-40B4-BE49-F238E27FC236}">
                <a16:creationId xmlns:a16="http://schemas.microsoft.com/office/drawing/2014/main" id="{4086F5E6-B88E-CF44-E88B-526A1001E2D4}"/>
              </a:ext>
            </a:extLst>
          </p:cNvPr>
          <p:cNvPicPr>
            <a:picLocks noChangeAspect="1"/>
          </p:cNvPicPr>
          <p:nvPr/>
        </p:nvPicPr>
        <p:blipFill>
          <a:blip r:embed="rId6"/>
          <a:stretch>
            <a:fillRect/>
          </a:stretch>
        </p:blipFill>
        <p:spPr>
          <a:xfrm flipH="1">
            <a:off x="8231113" y="3068887"/>
            <a:ext cx="3395975" cy="2153924"/>
          </a:xfrm>
          <a:prstGeom prst="rect">
            <a:avLst/>
          </a:prstGeom>
        </p:spPr>
      </p:pic>
      <p:sp>
        <p:nvSpPr>
          <p:cNvPr id="13" name="TextBox 12">
            <a:extLst>
              <a:ext uri="{FF2B5EF4-FFF2-40B4-BE49-F238E27FC236}">
                <a16:creationId xmlns:a16="http://schemas.microsoft.com/office/drawing/2014/main" id="{8347F5D4-E75C-11D3-4112-254807AB82B6}"/>
              </a:ext>
            </a:extLst>
          </p:cNvPr>
          <p:cNvSpPr txBox="1"/>
          <p:nvPr/>
        </p:nvSpPr>
        <p:spPr>
          <a:xfrm>
            <a:off x="9953912" y="4668665"/>
            <a:ext cx="1596587" cy="523220"/>
          </a:xfrm>
          <a:prstGeom prst="rect">
            <a:avLst/>
          </a:prstGeom>
          <a:noFill/>
        </p:spPr>
        <p:txBody>
          <a:bodyPr wrap="square" rtlCol="0">
            <a:spAutoFit/>
          </a:bodyPr>
          <a:lstStyle/>
          <a:p>
            <a:r>
              <a:rPr lang="en-US" sz="2800" b="1" dirty="0">
                <a:solidFill>
                  <a:srgbClr val="00B0F0"/>
                </a:solidFill>
                <a:latin typeface="Times New Roman" panose="02020603050405020304" pitchFamily="18" charset="0"/>
                <a:cs typeface="Times New Roman" panose="02020603050405020304" pitchFamily="18" charset="0"/>
              </a:rPr>
              <a:t>EPA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arn(inVertical)">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71525-779D-3741-9783-3AC7E9C783EC}"/>
              </a:ext>
            </a:extLst>
          </p:cNvPr>
          <p:cNvSpPr txBox="1"/>
          <p:nvPr/>
        </p:nvSpPr>
        <p:spPr>
          <a:xfrm>
            <a:off x="-134112" y="124131"/>
            <a:ext cx="12460224" cy="1077218"/>
          </a:xfrm>
          <a:prstGeom prst="rect">
            <a:avLst/>
          </a:prstGeom>
          <a:noFill/>
        </p:spPr>
        <p:txBody>
          <a:bodyPr wrap="square" rtlCol="0">
            <a:spAutoFit/>
          </a:bodyPr>
          <a:lstStyle/>
          <a:p>
            <a:pPr algn="ctr"/>
            <a:r>
              <a:rPr lang="en-US" sz="3200" b="1" dirty="0">
                <a:solidFill>
                  <a:srgbClr val="16361E"/>
                </a:solidFill>
                <a:latin typeface="Times New Roman" panose="02020603050405020304" pitchFamily="18" charset="0"/>
                <a:ea typeface="Open Sans ExtraBold"/>
                <a:cs typeface="Times New Roman" panose="02020603050405020304" pitchFamily="18" charset="0"/>
                <a:sym typeface="Open Sans ExtraBold"/>
              </a:rPr>
              <a:t>Does Asymmetric/Unequal Information Exist in this Clip?</a:t>
            </a:r>
          </a:p>
          <a:p>
            <a:pPr algn="ctr"/>
            <a:endParaRPr lang="en-US" sz="3200" dirty="0">
              <a:solidFill>
                <a:srgbClr val="16361E"/>
              </a:solidFill>
            </a:endParaRPr>
          </a:p>
        </p:txBody>
      </p:sp>
      <p:sp>
        <p:nvSpPr>
          <p:cNvPr id="4" name="TextBox 3">
            <a:extLst>
              <a:ext uri="{FF2B5EF4-FFF2-40B4-BE49-F238E27FC236}">
                <a16:creationId xmlns:a16="http://schemas.microsoft.com/office/drawing/2014/main" id="{3AA30F38-4F7C-9403-2AA5-806DD5613AD4}"/>
              </a:ext>
            </a:extLst>
          </p:cNvPr>
          <p:cNvSpPr txBox="1"/>
          <p:nvPr/>
        </p:nvSpPr>
        <p:spPr>
          <a:xfrm>
            <a:off x="62200" y="836650"/>
            <a:ext cx="12067599" cy="5493812"/>
          </a:xfrm>
          <a:prstGeom prst="rect">
            <a:avLst/>
          </a:prstGeom>
          <a:noFill/>
        </p:spPr>
        <p:txBody>
          <a:bodyPr wrap="square">
            <a:spAutoFit/>
          </a:bodyPr>
          <a:lstStyle/>
          <a:p>
            <a:pPr marL="173038" indent="-173038">
              <a:buFont typeface="Wingdings" panose="05000000000000000000" pitchFamily="2" charset="2"/>
              <a:buChar char="§"/>
            </a:pPr>
            <a:r>
              <a:rPr lang="en-US" sz="2700" b="0" i="0" dirty="0">
                <a:solidFill>
                  <a:srgbClr val="666666"/>
                </a:solidFill>
                <a:effectLst/>
                <a:latin typeface="Times New Roman" panose="02020603050405020304" pitchFamily="18" charset="0"/>
                <a:cs typeface="Times New Roman" panose="02020603050405020304" pitchFamily="18" charset="0"/>
              </a:rPr>
              <a:t>An event is considered common knowledge among a group of agents when each player knows the information, each player knows that the other one knows it, etc.</a:t>
            </a:r>
          </a:p>
          <a:p>
            <a:pPr marL="173038" indent="-173038">
              <a:buFont typeface="Wingdings" panose="05000000000000000000" pitchFamily="2" charset="2"/>
              <a:buChar char="§"/>
            </a:pPr>
            <a:r>
              <a:rPr lang="en-US" sz="2700" b="0" i="0" dirty="0">
                <a:solidFill>
                  <a:srgbClr val="666666"/>
                </a:solidFill>
                <a:effectLst/>
                <a:latin typeface="Times New Roman" panose="02020603050405020304" pitchFamily="18" charset="0"/>
                <a:cs typeface="Times New Roman" panose="02020603050405020304" pitchFamily="18" charset="0"/>
              </a:rPr>
              <a:t>Common knowledge is the limit of a potentially infinite chain of reasoning                                                                                                                 about knowledge. </a:t>
            </a:r>
          </a:p>
          <a:p>
            <a:pPr marL="173038" indent="-173038">
              <a:buFont typeface="Wingdings" panose="05000000000000000000" pitchFamily="2" charset="2"/>
              <a:buChar char="§"/>
            </a:pPr>
            <a:r>
              <a:rPr lang="en-US" sz="2700" b="0" i="0" dirty="0">
                <a:solidFill>
                  <a:srgbClr val="666666"/>
                </a:solidFill>
                <a:effectLst/>
                <a:latin typeface="Times New Roman" panose="02020603050405020304" pitchFamily="18" charset="0"/>
                <a:cs typeface="Times New Roman" panose="02020603050405020304" pitchFamily="18" charset="0"/>
              </a:rPr>
              <a:t>In this scene from                                                                                                                       Dodgeball, White                                                                                                                Goodman Stiller)                                                                                                                                 is trying to assert that                                                                                                                   common knowledge                                                                                                                              exists between </a:t>
            </a:r>
          </a:p>
          <a:p>
            <a:pPr marL="173038" indent="-173038">
              <a:tabLst>
                <a:tab pos="341313" algn="l"/>
              </a:tabLst>
            </a:pPr>
            <a:r>
              <a:rPr lang="en-US" sz="2700" dirty="0">
                <a:solidFill>
                  <a:srgbClr val="666666"/>
                </a:solidFill>
                <a:latin typeface="Times New Roman" panose="02020603050405020304" pitchFamily="18" charset="0"/>
                <a:cs typeface="Times New Roman" panose="02020603050405020304" pitchFamily="18" charset="0"/>
              </a:rPr>
              <a:t>	</a:t>
            </a:r>
            <a:r>
              <a:rPr lang="en-US" sz="2700" b="0" i="0" dirty="0">
                <a:solidFill>
                  <a:srgbClr val="666666"/>
                </a:solidFill>
                <a:effectLst/>
                <a:latin typeface="Times New Roman" panose="02020603050405020304" pitchFamily="18" charset="0"/>
                <a:cs typeface="Times New Roman" panose="02020603050405020304" pitchFamily="18" charset="0"/>
              </a:rPr>
              <a:t>himself and Pete                                                                                                                                 	LaFleur (Vince                                                                                                                   Vaughn).</a:t>
            </a:r>
            <a:endParaRPr lang="en-US" sz="2700" dirty="0">
              <a:latin typeface="Times New Roman" panose="02020603050405020304" pitchFamily="18" charset="0"/>
              <a:cs typeface="Times New Roman" panose="02020603050405020304" pitchFamily="18" charset="0"/>
            </a:endParaRPr>
          </a:p>
        </p:txBody>
      </p:sp>
      <p:pic>
        <p:nvPicPr>
          <p:cNvPr id="2" name="Online Media 1" title="Dodgeball A True Underdog Story   i know you">
            <a:hlinkClick r:id="" action="ppaction://media"/>
            <a:extLst>
              <a:ext uri="{FF2B5EF4-FFF2-40B4-BE49-F238E27FC236}">
                <a16:creationId xmlns:a16="http://schemas.microsoft.com/office/drawing/2014/main" id="{5A969723-5C21-ECC1-AE9B-7FDF264E7293}"/>
              </a:ext>
            </a:extLst>
          </p:cNvPr>
          <p:cNvPicPr>
            <a:picLocks noRot="1" noChangeAspect="1"/>
          </p:cNvPicPr>
          <p:nvPr>
            <a:videoFile r:link="rId1"/>
          </p:nvPr>
        </p:nvPicPr>
        <p:blipFill>
          <a:blip r:embed="rId4"/>
          <a:stretch>
            <a:fillRect/>
          </a:stretch>
        </p:blipFill>
        <p:spPr>
          <a:xfrm>
            <a:off x="4090920" y="2280890"/>
            <a:ext cx="8101080" cy="4577110"/>
          </a:xfrm>
          <a:prstGeom prst="rect">
            <a:avLst/>
          </a:prstGeom>
        </p:spPr>
      </p:pic>
      <p:sp>
        <p:nvSpPr>
          <p:cNvPr id="5" name="TextBox 4">
            <a:extLst>
              <a:ext uri="{FF2B5EF4-FFF2-40B4-BE49-F238E27FC236}">
                <a16:creationId xmlns:a16="http://schemas.microsoft.com/office/drawing/2014/main" id="{40EA60B8-6B9D-24BA-F665-56E60CD2F989}"/>
              </a:ext>
            </a:extLst>
          </p:cNvPr>
          <p:cNvSpPr txBox="1"/>
          <p:nvPr/>
        </p:nvSpPr>
        <p:spPr>
          <a:xfrm>
            <a:off x="2608849" y="662740"/>
            <a:ext cx="6310562" cy="307777"/>
          </a:xfrm>
          <a:prstGeom prst="rect">
            <a:avLst/>
          </a:prstGeom>
          <a:noFill/>
        </p:spPr>
        <p:txBody>
          <a:bodyPr wrap="square">
            <a:spAutoFit/>
          </a:bodyPr>
          <a:lstStyle/>
          <a:p>
            <a:pPr algn="ctr"/>
            <a:r>
              <a:rPr lang="en-US" sz="1400" dirty="0">
                <a:solidFill>
                  <a:srgbClr val="293E1A"/>
                </a:solidFill>
                <a:latin typeface="Times New Roman" panose="02020603050405020304" pitchFamily="18" charset="0"/>
                <a:cs typeface="Times New Roman" panose="02020603050405020304" pitchFamily="18" charset="0"/>
              </a:rPr>
              <a:t>(Video has Closed Captioned (CC) availability)</a:t>
            </a:r>
            <a:endParaRPr lang="en-US" sz="1400" i="0" dirty="0">
              <a:solidFill>
                <a:srgbClr val="293E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993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23"/>
          <p:cNvSpPr/>
          <p:nvPr/>
        </p:nvSpPr>
        <p:spPr>
          <a:xfrm>
            <a:off x="385514" y="272953"/>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1177" name="Google Shape;1177;p123"/>
          <p:cNvSpPr/>
          <p:nvPr/>
        </p:nvSpPr>
        <p:spPr>
          <a:xfrm>
            <a:off x="0" y="5991900"/>
            <a:ext cx="12192000" cy="866100"/>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1178" name="Google Shape;1178;p123"/>
          <p:cNvSpPr txBox="1"/>
          <p:nvPr/>
        </p:nvSpPr>
        <p:spPr>
          <a:xfrm>
            <a:off x="0" y="968528"/>
            <a:ext cx="12162025" cy="1899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3200" b="1" dirty="0">
                <a:solidFill>
                  <a:srgbClr val="00262C"/>
                </a:solidFill>
                <a:latin typeface="Times New Roman" panose="02020603050405020304" pitchFamily="18" charset="0"/>
                <a:ea typeface="Open Sans"/>
                <a:cs typeface="Times New Roman" panose="02020603050405020304" pitchFamily="18" charset="0"/>
                <a:sym typeface="Open Sans"/>
              </a:rPr>
              <a:t>SUMMRY OF WAYS GOVERNMENT CAN ATTEMPT                       TO CORRECT MARKET FILURES:</a:t>
            </a:r>
            <a:endParaRPr sz="3200" b="1" dirty="0">
              <a:solidFill>
                <a:srgbClr val="00262C"/>
              </a:solidFill>
              <a:latin typeface="Times New Roman" panose="02020603050405020304" pitchFamily="18" charset="0"/>
              <a:ea typeface="Open Sans"/>
              <a:cs typeface="Times New Roman" panose="02020603050405020304" pitchFamily="18" charset="0"/>
              <a:sym typeface="Open Sans"/>
            </a:endParaRPr>
          </a:p>
        </p:txBody>
      </p:sp>
      <p:cxnSp>
        <p:nvCxnSpPr>
          <p:cNvPr id="1179" name="Google Shape;1179;p123"/>
          <p:cNvCxnSpPr/>
          <p:nvPr/>
        </p:nvCxnSpPr>
        <p:spPr>
          <a:xfrm>
            <a:off x="3870021" y="2461033"/>
            <a:ext cx="4249200" cy="0"/>
          </a:xfrm>
          <a:prstGeom prst="straightConnector1">
            <a:avLst/>
          </a:prstGeom>
          <a:noFill/>
          <a:ln w="28575" cap="flat" cmpd="sng">
            <a:solidFill>
              <a:srgbClr val="00262C"/>
            </a:solidFill>
            <a:prstDash val="solid"/>
            <a:miter lim="800000"/>
            <a:headEnd type="none" w="sm" len="sm"/>
            <a:tailEnd type="none" w="sm" len="sm"/>
          </a:ln>
        </p:spPr>
      </p:cxnSp>
      <p:sp>
        <p:nvSpPr>
          <p:cNvPr id="1180" name="Google Shape;1180;p123"/>
          <p:cNvSpPr txBox="1"/>
          <p:nvPr/>
        </p:nvSpPr>
        <p:spPr>
          <a:xfrm>
            <a:off x="1919358" y="2799306"/>
            <a:ext cx="9467970" cy="2786100"/>
          </a:xfrm>
          <a:prstGeom prst="rect">
            <a:avLst/>
          </a:prstGeom>
          <a:noFill/>
          <a:ln>
            <a:noFill/>
          </a:ln>
        </p:spPr>
        <p:txBody>
          <a:bodyPr spcFirstLastPara="1" wrap="square" lIns="91425" tIns="91425" rIns="91425" bIns="91425" anchor="ctr" anchorCtr="0">
            <a:noAutofit/>
          </a:bodyPr>
          <a:lstStyle/>
          <a:p>
            <a:pPr marL="514350" lvl="0" indent="-514350" rtl="0">
              <a:lnSpc>
                <a:spcPct val="115000"/>
              </a:lnSpc>
              <a:spcBef>
                <a:spcPts val="0"/>
              </a:spcBef>
              <a:spcAft>
                <a:spcPts val="0"/>
              </a:spcAft>
              <a:buAutoNum type="arabicPeriod"/>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Preventing monopoly formation.</a:t>
            </a:r>
          </a:p>
          <a:p>
            <a:pPr marL="514350" lvl="0" indent="-514350" rtl="0">
              <a:lnSpc>
                <a:spcPct val="115000"/>
              </a:lnSpc>
              <a:spcBef>
                <a:spcPts val="0"/>
              </a:spcBef>
              <a:spcAft>
                <a:spcPts val="0"/>
              </a:spcAft>
              <a:buAutoNum type="arabicPeriod"/>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Providing/protecting public goods.</a:t>
            </a:r>
          </a:p>
          <a:p>
            <a:pPr marL="514350" indent="-514350">
              <a:lnSpc>
                <a:spcPct val="115000"/>
              </a:lnSpc>
              <a:buFont typeface="Arial"/>
              <a:buAutoNum type="arabicPeriod"/>
            </a:pPr>
            <a:r>
              <a:rPr lang="en-US" sz="2800" dirty="0">
                <a:latin typeface="Times New Roman" panose="02020603050405020304" pitchFamily="18" charset="0"/>
                <a:cs typeface="Times New Roman" panose="02020603050405020304" pitchFamily="18" charset="0"/>
              </a:rPr>
              <a:t>Regulating through government intervention.</a:t>
            </a:r>
            <a:endParaRPr lang="en-US" sz="2800" dirty="0">
              <a:solidFill>
                <a:schemeClr val="dk1"/>
              </a:solidFill>
              <a:latin typeface="Times New Roman" panose="02020603050405020304" pitchFamily="18" charset="0"/>
              <a:ea typeface="Open Sans"/>
              <a:cs typeface="Times New Roman" panose="02020603050405020304" pitchFamily="18" charset="0"/>
              <a:sym typeface="Open Sans"/>
            </a:endParaRPr>
          </a:p>
          <a:p>
            <a:pPr marL="514350" indent="-514350">
              <a:lnSpc>
                <a:spcPct val="115000"/>
              </a:lnSpc>
              <a:buFont typeface="Arial"/>
              <a:buAutoNum type="arabicPeriod"/>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Taxing/subsidizing market participants to avoid negative externalities.</a:t>
            </a:r>
          </a:p>
          <a:p>
            <a:pPr marL="514350" lvl="0" indent="-514350">
              <a:lnSpc>
                <a:spcPct val="115000"/>
              </a:lnSpc>
              <a:buAutoNum type="arabicPeriod"/>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Undoing asymmetry of information among buyers and sellers</a:t>
            </a:r>
            <a:endParaRPr sz="2800"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pic>
        <p:nvPicPr>
          <p:cNvPr id="1185" name="Google Shape;1185;p124"/>
          <p:cNvPicPr preferRelativeResize="0"/>
          <p:nvPr/>
        </p:nvPicPr>
        <p:blipFill rotWithShape="1">
          <a:blip r:embed="rId3">
            <a:alphaModFix/>
          </a:blip>
          <a:srcRect/>
          <a:stretch/>
        </p:blipFill>
        <p:spPr>
          <a:xfrm>
            <a:off x="0" y="12941"/>
            <a:ext cx="12192000" cy="6845059"/>
          </a:xfrm>
          <a:prstGeom prst="rect">
            <a:avLst/>
          </a:prstGeom>
          <a:noFill/>
          <a:ln>
            <a:noFill/>
          </a:ln>
        </p:spPr>
      </p:pic>
      <p:sp>
        <p:nvSpPr>
          <p:cNvPr id="1186" name="Google Shape;1186;p124"/>
          <p:cNvSpPr/>
          <p:nvPr/>
        </p:nvSpPr>
        <p:spPr>
          <a:xfrm>
            <a:off x="3581400" y="914399"/>
            <a:ext cx="5029200" cy="5029200"/>
          </a:xfrm>
          <a:prstGeom prst="ellipse">
            <a:avLst/>
          </a:prstGeom>
          <a:solidFill>
            <a:srgbClr val="0C363C">
              <a:alpha val="54900"/>
            </a:srgb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Arial Black"/>
              <a:ea typeface="Arial Black"/>
              <a:cs typeface="Arial Black"/>
              <a:sym typeface="Arial Black"/>
            </a:endParaRPr>
          </a:p>
        </p:txBody>
      </p:sp>
      <p:sp>
        <p:nvSpPr>
          <p:cNvPr id="1187" name="Google Shape;1187;p124"/>
          <p:cNvSpPr/>
          <p:nvPr/>
        </p:nvSpPr>
        <p:spPr>
          <a:xfrm>
            <a:off x="4279441" y="2767279"/>
            <a:ext cx="3633000" cy="1446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i="0" u="none" strike="noStrike" cap="none">
                <a:solidFill>
                  <a:schemeClr val="lt1"/>
                </a:solidFill>
                <a:latin typeface="Arial Black"/>
                <a:ea typeface="Arial Black"/>
                <a:cs typeface="Arial Black"/>
                <a:sym typeface="Arial Black"/>
              </a:rPr>
              <a:t>MARKET FAILURE</a:t>
            </a:r>
            <a:endParaRPr/>
          </a:p>
        </p:txBody>
      </p:sp>
      <p:sp>
        <p:nvSpPr>
          <p:cNvPr id="5" name="Google Shape;243;p38"/>
          <p:cNvSpPr txBox="1"/>
          <p:nvPr/>
        </p:nvSpPr>
        <p:spPr>
          <a:xfrm>
            <a:off x="2286001" y="225170"/>
            <a:ext cx="9168062" cy="477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500" b="1" i="0" u="none" strike="noStrike" cap="none" dirty="0">
                <a:solidFill>
                  <a:srgbClr val="00262C"/>
                </a:solidFill>
                <a:latin typeface="Times New Roman" panose="02020603050405020304" pitchFamily="18" charset="0"/>
                <a:ea typeface="Open Sans"/>
                <a:cs typeface="Times New Roman" panose="02020603050405020304" pitchFamily="18" charset="0"/>
                <a:sym typeface="Open Sans"/>
              </a:rPr>
              <a:t> Some s</a:t>
            </a:r>
            <a:r>
              <a:rPr lang="en-US" sz="2500" b="1" dirty="0">
                <a:solidFill>
                  <a:srgbClr val="00262C"/>
                </a:solidFill>
                <a:latin typeface="Times New Roman" panose="02020603050405020304" pitchFamily="18" charset="0"/>
                <a:ea typeface="Open Sans"/>
                <a:cs typeface="Times New Roman" panose="02020603050405020304" pitchFamily="18" charset="0"/>
                <a:sym typeface="Open Sans"/>
              </a:rPr>
              <a:t>lides were generated created by</a:t>
            </a:r>
            <a:r>
              <a:rPr lang="en-US" sz="2500" b="1" i="0" u="none" strike="noStrike" cap="none" dirty="0">
                <a:solidFill>
                  <a:srgbClr val="00262C"/>
                </a:solidFill>
                <a:latin typeface="Times New Roman" panose="02020603050405020304" pitchFamily="18" charset="0"/>
                <a:ea typeface="Open Sans"/>
                <a:cs typeface="Times New Roman" panose="02020603050405020304" pitchFamily="18" charset="0"/>
                <a:sym typeface="Open Sans"/>
              </a:rPr>
              <a:t> Daniel Forsberg</a:t>
            </a:r>
            <a:endParaRPr dirty="0">
              <a:solidFill>
                <a:srgbClr val="00262C"/>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47"/>
          <p:cNvSpPr txBox="1"/>
          <p:nvPr/>
        </p:nvSpPr>
        <p:spPr>
          <a:xfrm>
            <a:off x="23139" y="690946"/>
            <a:ext cx="12145722" cy="18990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3200" b="1" dirty="0">
                <a:solidFill>
                  <a:srgbClr val="293E1A"/>
                </a:solidFill>
                <a:latin typeface="Times New Roman" panose="02020603050405020304" pitchFamily="18" charset="0"/>
                <a:ea typeface="Open Sans"/>
                <a:cs typeface="Times New Roman" panose="02020603050405020304" pitchFamily="18" charset="0"/>
                <a:sym typeface="Open Sans"/>
              </a:rPr>
              <a:t>Requirements of Perfect Competition:</a:t>
            </a:r>
            <a:endParaRPr sz="3200" b="1" dirty="0">
              <a:solidFill>
                <a:srgbClr val="293E1A"/>
              </a:solidFill>
              <a:latin typeface="Times New Roman" panose="02020603050405020304" pitchFamily="18" charset="0"/>
              <a:ea typeface="Open Sans"/>
              <a:cs typeface="Times New Roman" panose="02020603050405020304" pitchFamily="18" charset="0"/>
              <a:sym typeface="Open Sans"/>
            </a:endParaRPr>
          </a:p>
          <a:p>
            <a:pPr marL="0" marR="0" lvl="0" indent="0" algn="ctr" rtl="0">
              <a:lnSpc>
                <a:spcPct val="115000"/>
              </a:lnSpc>
              <a:spcBef>
                <a:spcPts val="0"/>
              </a:spcBef>
              <a:spcAft>
                <a:spcPts val="0"/>
              </a:spcAft>
              <a:buNone/>
            </a:pPr>
            <a:endParaRPr sz="2500" b="1" dirty="0">
              <a:latin typeface="Open Sans"/>
              <a:ea typeface="Open Sans"/>
              <a:cs typeface="Open Sans"/>
              <a:sym typeface="Open Sans"/>
            </a:endParaRPr>
          </a:p>
        </p:txBody>
      </p:sp>
      <p:cxnSp>
        <p:nvCxnSpPr>
          <p:cNvPr id="339" name="Google Shape;339;p47"/>
          <p:cNvCxnSpPr/>
          <p:nvPr/>
        </p:nvCxnSpPr>
        <p:spPr>
          <a:xfrm>
            <a:off x="3856915" y="1354708"/>
            <a:ext cx="4249200" cy="0"/>
          </a:xfrm>
          <a:prstGeom prst="straightConnector1">
            <a:avLst/>
          </a:prstGeom>
          <a:noFill/>
          <a:ln w="28575" cap="flat" cmpd="sng">
            <a:solidFill>
              <a:srgbClr val="00262C"/>
            </a:solidFill>
            <a:prstDash val="solid"/>
            <a:miter lim="800000"/>
            <a:headEnd type="none" w="sm" len="sm"/>
            <a:tailEnd type="none" w="sm" len="sm"/>
          </a:ln>
        </p:spPr>
      </p:cxnSp>
      <p:sp>
        <p:nvSpPr>
          <p:cNvPr id="340" name="Google Shape;340;p47"/>
          <p:cNvSpPr txBox="1"/>
          <p:nvPr/>
        </p:nvSpPr>
        <p:spPr>
          <a:xfrm>
            <a:off x="90030" y="2589946"/>
            <a:ext cx="12168861" cy="2786100"/>
          </a:xfrm>
          <a:prstGeom prst="rect">
            <a:avLst/>
          </a:prstGeom>
          <a:noFill/>
          <a:ln>
            <a:noFill/>
          </a:ln>
        </p:spPr>
        <p:txBody>
          <a:bodyPr spcFirstLastPara="1" wrap="square" lIns="91425" tIns="91425" rIns="91425" bIns="91425" anchor="ctr" anchorCtr="0">
            <a:noAutofit/>
          </a:bodyPr>
          <a:lstStyle/>
          <a:p>
            <a:pPr lvl="0" rtl="0">
              <a:lnSpc>
                <a:spcPct val="115000"/>
              </a:lnSpc>
              <a:spcBef>
                <a:spcPts val="0"/>
              </a:spcBef>
              <a:spcAft>
                <a:spcPts val="0"/>
              </a:spcAft>
              <a:buFont typeface="Courier New" panose="02070309020205020404" pitchFamily="49" charset="0"/>
              <a:buChar char="o"/>
              <a:tabLst>
                <a:tab pos="457200" algn="l"/>
              </a:tabLst>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Number: </a:t>
            </a:r>
            <a:r>
              <a:rPr lang="en-US" sz="2800" u="sng" dirty="0">
                <a:solidFill>
                  <a:schemeClr val="dk1"/>
                </a:solidFill>
                <a:latin typeface="Times New Roman" panose="02020603050405020304" pitchFamily="18" charset="0"/>
                <a:ea typeface="Open Sans"/>
                <a:cs typeface="Times New Roman" panose="02020603050405020304" pitchFamily="18" charset="0"/>
                <a:sym typeface="Open Sans"/>
              </a:rPr>
              <a:t>Many</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buyers &amp; sellers. </a:t>
            </a:r>
          </a:p>
          <a:p>
            <a:pPr>
              <a:lnSpc>
                <a:spcPct val="115000"/>
              </a:lnSpc>
              <a:buFont typeface="Courier New" panose="02070309020205020404" pitchFamily="49" charset="0"/>
              <a:buChar char="o"/>
              <a:tabLst>
                <a:tab pos="457200" algn="l"/>
              </a:tabLst>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Barrier to entry: </a:t>
            </a:r>
            <a:r>
              <a:rPr lang="en-US" sz="2800" u="sng" dirty="0">
                <a:solidFill>
                  <a:schemeClr val="dk1"/>
                </a:solidFill>
                <a:latin typeface="Times New Roman" panose="02020603050405020304" pitchFamily="18" charset="0"/>
                <a:ea typeface="Open Sans"/>
                <a:cs typeface="Times New Roman" panose="02020603050405020304" pitchFamily="18" charset="0"/>
                <a:sym typeface="Open Sans"/>
              </a:rPr>
              <a:t>Very low</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000" dirty="0">
                <a:solidFill>
                  <a:schemeClr val="dk1"/>
                </a:solidFill>
                <a:latin typeface="Times New Roman" panose="02020603050405020304" pitchFamily="18" charset="0"/>
                <a:ea typeface="Open Sans"/>
                <a:cs typeface="Times New Roman" panose="02020603050405020304" pitchFamily="18" charset="0"/>
                <a:sym typeface="Open Sans"/>
              </a:rPr>
              <a:t>(enter when market is profitable, exit when its unprofitable).</a:t>
            </a:r>
          </a:p>
          <a:p>
            <a:pPr lvl="2">
              <a:lnSpc>
                <a:spcPct val="115000"/>
              </a:lnSpc>
              <a:buFont typeface="Courier New" panose="02070309020205020404" pitchFamily="49" charset="0"/>
              <a:buChar char="o"/>
              <a:tabLst>
                <a:tab pos="457200" algn="l"/>
              </a:tabLst>
            </a:pP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 	Types of Substitutes: </a:t>
            </a:r>
            <a:r>
              <a:rPr lang="en-US" sz="2800" u="sng" dirty="0">
                <a:solidFill>
                  <a:schemeClr val="dk1"/>
                </a:solidFill>
                <a:latin typeface="Times New Roman" panose="02020603050405020304" pitchFamily="18" charset="0"/>
                <a:ea typeface="Open Sans"/>
                <a:cs typeface="Times New Roman" panose="02020603050405020304" pitchFamily="18" charset="0"/>
                <a:sym typeface="Open Sans"/>
              </a:rPr>
              <a:t>Very good</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(identical/homogenous/standardized product).</a:t>
            </a:r>
          </a:p>
          <a:p>
            <a:pPr lvl="2">
              <a:lnSpc>
                <a:spcPct val="115000"/>
              </a:lnSpc>
              <a:buFont typeface="Courier New" panose="02070309020205020404" pitchFamily="49" charset="0"/>
              <a:buChar char="o"/>
              <a:tabLst>
                <a:tab pos="457200" algn="l"/>
              </a:tabLst>
            </a:pP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 	Information. </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Buyers know the </a:t>
            </a:r>
            <a:r>
              <a:rPr lang="en-US" sz="2800" u="sng" dirty="0">
                <a:solidFill>
                  <a:schemeClr val="dk1"/>
                </a:solidFill>
                <a:latin typeface="Times New Roman" panose="02020603050405020304" pitchFamily="18" charset="0"/>
                <a:ea typeface="Open Sans"/>
                <a:cs typeface="Times New Roman" panose="02020603050405020304" pitchFamily="18" charset="0"/>
                <a:sym typeface="Open Sans"/>
              </a:rPr>
              <a:t>nature </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and </a:t>
            </a:r>
            <a:r>
              <a:rPr lang="en-US" sz="2800" u="sng" dirty="0">
                <a:solidFill>
                  <a:schemeClr val="dk1"/>
                </a:solidFill>
                <a:latin typeface="Times New Roman" panose="02020603050405020304" pitchFamily="18" charset="0"/>
                <a:ea typeface="Open Sans"/>
                <a:cs typeface="Times New Roman" panose="02020603050405020304" pitchFamily="18" charset="0"/>
                <a:sym typeface="Open Sans"/>
              </a:rPr>
              <a:t>prices</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of the product.</a:t>
            </a:r>
          </a:p>
          <a:p>
            <a:pPr>
              <a:lnSpc>
                <a:spcPct val="115000"/>
              </a:lnSpc>
              <a:buFont typeface="Courier New" panose="02070309020205020404" pitchFamily="49" charset="0"/>
              <a:buChar char="o"/>
              <a:tabLst>
                <a:tab pos="457200" algn="l"/>
              </a:tabLst>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Pricing Power: </a:t>
            </a:r>
            <a:r>
              <a:rPr lang="en-US" sz="2800" u="sng" dirty="0">
                <a:solidFill>
                  <a:schemeClr val="dk1"/>
                </a:solidFill>
                <a:latin typeface="Times New Roman" panose="02020603050405020304" pitchFamily="18" charset="0"/>
                <a:ea typeface="Open Sans"/>
                <a:cs typeface="Times New Roman" panose="02020603050405020304" pitchFamily="18" charset="0"/>
                <a:sym typeface="Open Sans"/>
              </a:rPr>
              <a:t>none</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Firms are price-takers.</a:t>
            </a:r>
          </a:p>
          <a:p>
            <a:pPr lvl="0" rtl="0">
              <a:lnSpc>
                <a:spcPct val="115000"/>
              </a:lnSpc>
              <a:spcBef>
                <a:spcPts val="0"/>
              </a:spcBef>
              <a:spcAft>
                <a:spcPts val="0"/>
              </a:spcAft>
              <a:buFont typeface="Courier New" panose="02070309020205020404" pitchFamily="49" charset="0"/>
              <a:buChar char="o"/>
              <a:tabLst>
                <a:tab pos="457200" algn="l"/>
              </a:tabLst>
            </a:pP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 	Basis of Competition: </a:t>
            </a:r>
            <a:r>
              <a:rPr lang="en-US" sz="2800" u="sng" dirty="0">
                <a:solidFill>
                  <a:schemeClr val="dk1"/>
                </a:solidFill>
                <a:latin typeface="Times New Roman" panose="02020603050405020304" pitchFamily="18" charset="0"/>
                <a:ea typeface="Open Sans"/>
                <a:cs typeface="Times New Roman" panose="02020603050405020304" pitchFamily="18" charset="0"/>
                <a:sym typeface="Open Sans"/>
              </a:rPr>
              <a:t>Price only.</a:t>
            </a:r>
          </a:p>
          <a:p>
            <a:pPr lvl="0">
              <a:lnSpc>
                <a:spcPct val="115000"/>
              </a:lnSpc>
              <a:buFont typeface="Courier New" panose="02070309020205020404" pitchFamily="49" charset="0"/>
              <a:buChar char="o"/>
              <a:tabLst>
                <a:tab pos="457200" algn="l"/>
              </a:tabLst>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Profits. </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Firms aim is to maximize it.</a:t>
            </a:r>
          </a:p>
          <a:p>
            <a:pPr lvl="0" rtl="0">
              <a:lnSpc>
                <a:spcPct val="115000"/>
              </a:lnSpc>
              <a:spcBef>
                <a:spcPts val="0"/>
              </a:spcBef>
              <a:spcAft>
                <a:spcPts val="0"/>
              </a:spcAft>
              <a:buFont typeface="Courier New" panose="02070309020205020404" pitchFamily="49" charset="0"/>
              <a:buChar char="o"/>
              <a:tabLst>
                <a:tab pos="457200" algn="l"/>
              </a:tabLst>
            </a:pP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  	</a:t>
            </a:r>
            <a:r>
              <a:rPr lang="en-US" sz="2800" b="1" dirty="0">
                <a:solidFill>
                  <a:schemeClr val="dk1"/>
                </a:solidFill>
                <a:latin typeface="Times New Roman" panose="02020603050405020304" pitchFamily="18" charset="0"/>
                <a:ea typeface="Open Sans"/>
                <a:cs typeface="Times New Roman" panose="02020603050405020304" pitchFamily="18" charset="0"/>
                <a:sym typeface="Open Sans"/>
              </a:rPr>
              <a:t>Market share. </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Relatively </a:t>
            </a:r>
            <a:r>
              <a:rPr lang="en-US" sz="2800" u="sng" dirty="0">
                <a:solidFill>
                  <a:schemeClr val="dk1"/>
                </a:solidFill>
                <a:latin typeface="Times New Roman" panose="02020603050405020304" pitchFamily="18" charset="0"/>
                <a:ea typeface="Open Sans"/>
                <a:cs typeface="Times New Roman" panose="02020603050405020304" pitchFamily="18" charset="0"/>
                <a:sym typeface="Open Sans"/>
              </a:rPr>
              <a:t>small</a:t>
            </a:r>
            <a:r>
              <a:rPr lang="en-US" sz="2800" dirty="0">
                <a:solidFill>
                  <a:schemeClr val="dk1"/>
                </a:solidFill>
                <a:latin typeface="Times New Roman" panose="02020603050405020304" pitchFamily="18" charset="0"/>
                <a:ea typeface="Open Sans"/>
                <a:cs typeface="Times New Roman" panose="02020603050405020304" pitchFamily="18" charset="0"/>
                <a:sym typeface="Open Sans"/>
              </a:rPr>
              <a:t>.</a:t>
            </a:r>
          </a:p>
          <a:p>
            <a:pPr lvl="0">
              <a:lnSpc>
                <a:spcPct val="115000"/>
              </a:lnSpc>
              <a:tabLst>
                <a:tab pos="457200" algn="l"/>
              </a:tabLst>
            </a:pPr>
            <a:r>
              <a:rPr lang="en-US" sz="2500" dirty="0">
                <a:solidFill>
                  <a:schemeClr val="dk1"/>
                </a:solidFill>
                <a:latin typeface="Times New Roman" panose="02020603050405020304" pitchFamily="18" charset="0"/>
                <a:ea typeface="Open Sans"/>
                <a:cs typeface="Times New Roman" panose="02020603050405020304" pitchFamily="18" charset="0"/>
                <a:sym typeface="Open Sans"/>
              </a:rPr>
              <a:t>	</a:t>
            </a:r>
            <a:endParaRPr sz="2500"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
        <p:nvSpPr>
          <p:cNvPr id="6" name="Google Shape;302;p43"/>
          <p:cNvSpPr/>
          <p:nvPr/>
        </p:nvSpPr>
        <p:spPr>
          <a:xfrm>
            <a:off x="0" y="6187858"/>
            <a:ext cx="12192000" cy="670142"/>
          </a:xfrm>
          <a:prstGeom prst="rect">
            <a:avLst/>
          </a:prstGeom>
          <a:solidFill>
            <a:srgbClr val="0C363C"/>
          </a:solidFill>
          <a:ln w="12700"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dirty="0">
                <a:solidFill>
                  <a:schemeClr val="lt1"/>
                </a:solidFill>
                <a:latin typeface="Open Sans SemiBold"/>
                <a:ea typeface="Open Sans SemiBold"/>
                <a:cs typeface="Open Sans SemiBold"/>
                <a:sym typeface="Open Sans SemiBold"/>
              </a:rPr>
              <a:t>          KENNESAW STATE UNIVERSITY  |  COLES COLLEGE OF BUSINESS</a:t>
            </a:r>
            <a:endParaRPr sz="1500" dirty="0"/>
          </a:p>
        </p:txBody>
      </p:sp>
      <p:sp>
        <p:nvSpPr>
          <p:cNvPr id="7" name="Google Shape;527;p69">
            <a:extLst>
              <a:ext uri="{FF2B5EF4-FFF2-40B4-BE49-F238E27FC236}">
                <a16:creationId xmlns:a16="http://schemas.microsoft.com/office/drawing/2014/main" id="{6336FF60-1AA4-3CFE-4E2D-1305F2EBBEED}"/>
              </a:ext>
            </a:extLst>
          </p:cNvPr>
          <p:cNvSpPr/>
          <p:nvPr/>
        </p:nvSpPr>
        <p:spPr>
          <a:xfrm>
            <a:off x="436211" y="74146"/>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5980100"/>
            <a:ext cx="12205250" cy="877900"/>
          </a:xfrm>
          <a:prstGeom prst="rect">
            <a:avLst/>
          </a:prstGeom>
        </p:spPr>
      </p:pic>
      <p:sp>
        <p:nvSpPr>
          <p:cNvPr id="6" name="Google Shape;527;p69">
            <a:extLst>
              <a:ext uri="{FF2B5EF4-FFF2-40B4-BE49-F238E27FC236}">
                <a16:creationId xmlns:a16="http://schemas.microsoft.com/office/drawing/2014/main" id="{DA0F1327-AFAD-4C9B-4472-6C04073221F3}"/>
              </a:ext>
            </a:extLst>
          </p:cNvPr>
          <p:cNvSpPr/>
          <p:nvPr/>
        </p:nvSpPr>
        <p:spPr>
          <a:xfrm>
            <a:off x="436211" y="149302"/>
            <a:ext cx="11476500" cy="616800"/>
          </a:xfrm>
          <a:prstGeom prst="rect">
            <a:avLst/>
          </a:prstGeom>
          <a:noFill/>
          <a:ln w="28575" cap="flat" cmpd="sng">
            <a:solidFill>
              <a:srgbClr val="0C363C"/>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MARKET FAILURES &amp; LIMITATIONS OF FREE MARKETS</a:t>
            </a:r>
            <a:endParaRPr sz="1600" b="1">
              <a:solidFill>
                <a:schemeClr val="dk1"/>
              </a:solidFill>
              <a:latin typeface="Open Sans"/>
              <a:ea typeface="Open Sans"/>
              <a:cs typeface="Open Sans"/>
              <a:sym typeface="Open Sans"/>
            </a:endParaRPr>
          </a:p>
        </p:txBody>
      </p:sp>
      <p:sp>
        <p:nvSpPr>
          <p:cNvPr id="4" name="TextBox 3">
            <a:extLst>
              <a:ext uri="{FF2B5EF4-FFF2-40B4-BE49-F238E27FC236}">
                <a16:creationId xmlns:a16="http://schemas.microsoft.com/office/drawing/2014/main" id="{CBCD3F61-60C8-0DBB-67D8-DAD47073371E}"/>
              </a:ext>
            </a:extLst>
          </p:cNvPr>
          <p:cNvSpPr txBox="1"/>
          <p:nvPr/>
        </p:nvSpPr>
        <p:spPr>
          <a:xfrm>
            <a:off x="161365" y="1867847"/>
            <a:ext cx="4047565" cy="1315425"/>
          </a:xfrm>
          <a:prstGeom prst="rect">
            <a:avLst/>
          </a:prstGeom>
          <a:noFill/>
        </p:spPr>
        <p:txBody>
          <a:bodyPr wrap="square">
            <a:spAutoFit/>
          </a:bodyPr>
          <a:lstStyle/>
          <a:p>
            <a:pPr lvl="0" algn="ctr">
              <a:lnSpc>
                <a:spcPct val="115000"/>
              </a:lnSpc>
            </a:pPr>
            <a:r>
              <a:rPr lang="en-US" sz="3600" b="1" dirty="0">
                <a:solidFill>
                  <a:srgbClr val="293E1A"/>
                </a:solidFill>
                <a:latin typeface="Times New Roman" panose="02020603050405020304" pitchFamily="18" charset="0"/>
                <a:ea typeface="Open Sans"/>
                <a:cs typeface="Times New Roman" panose="02020603050405020304" pitchFamily="18" charset="0"/>
                <a:sym typeface="Open Sans"/>
              </a:rPr>
              <a:t>MONOPOLISTIC </a:t>
            </a:r>
          </a:p>
          <a:p>
            <a:pPr lvl="0" algn="ctr">
              <a:lnSpc>
                <a:spcPct val="115000"/>
              </a:lnSpc>
            </a:pPr>
            <a:r>
              <a:rPr lang="en-US" sz="3600" b="1" dirty="0">
                <a:solidFill>
                  <a:srgbClr val="293E1A"/>
                </a:solidFill>
                <a:latin typeface="Times New Roman" panose="02020603050405020304" pitchFamily="18" charset="0"/>
                <a:ea typeface="Open Sans"/>
                <a:cs typeface="Times New Roman" panose="02020603050405020304" pitchFamily="18" charset="0"/>
                <a:sym typeface="Open Sans"/>
              </a:rPr>
              <a:t>COMPETITION</a:t>
            </a:r>
          </a:p>
        </p:txBody>
      </p:sp>
      <p:pic>
        <p:nvPicPr>
          <p:cNvPr id="7" name="Picture 6">
            <a:extLst>
              <a:ext uri="{FF2B5EF4-FFF2-40B4-BE49-F238E27FC236}">
                <a16:creationId xmlns:a16="http://schemas.microsoft.com/office/drawing/2014/main" id="{12D08723-81AB-30A0-8F27-D74D0A8968F9}"/>
              </a:ext>
            </a:extLst>
          </p:cNvPr>
          <p:cNvPicPr>
            <a:picLocks noChangeAspect="1"/>
          </p:cNvPicPr>
          <p:nvPr/>
        </p:nvPicPr>
        <p:blipFill>
          <a:blip r:embed="rId3"/>
          <a:stretch>
            <a:fillRect/>
          </a:stretch>
        </p:blipFill>
        <p:spPr>
          <a:xfrm>
            <a:off x="4450976" y="1041555"/>
            <a:ext cx="6881541" cy="4673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556519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11625</TotalTime>
  <Words>6172</Words>
  <Application>Microsoft Office PowerPoint</Application>
  <PresentationFormat>Widescreen</PresentationFormat>
  <Paragraphs>597</Paragraphs>
  <Slides>75</Slides>
  <Notes>56</Notes>
  <HiddenSlides>0</HiddenSlides>
  <MMClips>3</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75</vt:i4>
      </vt:variant>
    </vt:vector>
  </HeadingPairs>
  <TitlesOfParts>
    <vt:vector size="88" baseType="lpstr">
      <vt:lpstr>Arial Black</vt:lpstr>
      <vt:lpstr>Wingdings</vt:lpstr>
      <vt:lpstr>Open Sans ExtraBold</vt:lpstr>
      <vt:lpstr>Times New Roman</vt:lpstr>
      <vt:lpstr>Cambria Math</vt:lpstr>
      <vt:lpstr>Open Sans SemiBold</vt:lpstr>
      <vt:lpstr>Courier New</vt:lpstr>
      <vt:lpstr>Calibri</vt:lpstr>
      <vt:lpstr>Arial</vt:lpstr>
      <vt:lpstr>Open Sans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Mathews</dc:creator>
  <cp:lastModifiedBy>Edward Hoy</cp:lastModifiedBy>
  <cp:revision>241</cp:revision>
  <cp:lastPrinted>2023-09-22T15:15:32Z</cp:lastPrinted>
  <dcterms:modified xsi:type="dcterms:W3CDTF">2024-05-01T21:16:33Z</dcterms:modified>
</cp:coreProperties>
</file>